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9" r:id="rId5"/>
    <p:sldId id="261" r:id="rId6"/>
    <p:sldId id="262" r:id="rId7"/>
    <p:sldId id="266" r:id="rId8"/>
    <p:sldId id="267" r:id="rId9"/>
    <p:sldId id="268" r:id="rId10"/>
    <p:sldId id="265"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53481-EF16-4CAB-A96D-7F97E74D7CB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5C2AC646-37A6-4086-B01A-C70E0DDC8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2EA17E49-1311-472A-866C-08118432589D}"/>
              </a:ext>
            </a:extLst>
          </p:cNvPr>
          <p:cNvSpPr>
            <a:spLocks noGrp="1"/>
          </p:cNvSpPr>
          <p:nvPr>
            <p:ph type="dt" sz="half" idx="10"/>
          </p:nvPr>
        </p:nvSpPr>
        <p:spPr/>
        <p:txBody>
          <a:bodyPr/>
          <a:lstStyle/>
          <a:p>
            <a:fld id="{B4E3AC89-0936-46F4-9713-4228938DE9EF}" type="datetimeFigureOut">
              <a:rPr lang="es-GT" smtClean="0"/>
              <a:t>25/08/2020</a:t>
            </a:fld>
            <a:endParaRPr lang="es-GT"/>
          </a:p>
        </p:txBody>
      </p:sp>
      <p:sp>
        <p:nvSpPr>
          <p:cNvPr id="5" name="Marcador de pie de página 4">
            <a:extLst>
              <a:ext uri="{FF2B5EF4-FFF2-40B4-BE49-F238E27FC236}">
                <a16:creationId xmlns:a16="http://schemas.microsoft.com/office/drawing/2014/main" id="{8556DA18-AEDD-4332-8000-C73CA8311B8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9C16E4AE-9022-4B25-AD07-9AF265B022D8}"/>
              </a:ext>
            </a:extLst>
          </p:cNvPr>
          <p:cNvSpPr>
            <a:spLocks noGrp="1"/>
          </p:cNvSpPr>
          <p:nvPr>
            <p:ph type="sldNum" sz="quarter" idx="12"/>
          </p:nvPr>
        </p:nvSpPr>
        <p:spPr/>
        <p:txBody>
          <a:bodyPr/>
          <a:lstStyle/>
          <a:p>
            <a:fld id="{AC3962BC-382F-4042-8B83-6775C882C84A}" type="slidenum">
              <a:rPr lang="es-GT" smtClean="0"/>
              <a:t>‹Nº›</a:t>
            </a:fld>
            <a:endParaRPr lang="es-GT"/>
          </a:p>
        </p:txBody>
      </p:sp>
    </p:spTree>
    <p:extLst>
      <p:ext uri="{BB962C8B-B14F-4D97-AF65-F5344CB8AC3E}">
        <p14:creationId xmlns:p14="http://schemas.microsoft.com/office/powerpoint/2010/main" val="14062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CC529C-69B2-4C8E-B8AF-15756C663C95}"/>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631CACCB-AA65-4F7E-8121-EB1FCB928F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819DF345-649B-4B70-86C4-151AFAE1B41B}"/>
              </a:ext>
            </a:extLst>
          </p:cNvPr>
          <p:cNvSpPr>
            <a:spLocks noGrp="1"/>
          </p:cNvSpPr>
          <p:nvPr>
            <p:ph type="dt" sz="half" idx="10"/>
          </p:nvPr>
        </p:nvSpPr>
        <p:spPr/>
        <p:txBody>
          <a:bodyPr/>
          <a:lstStyle/>
          <a:p>
            <a:fld id="{B4E3AC89-0936-46F4-9713-4228938DE9EF}" type="datetimeFigureOut">
              <a:rPr lang="es-GT" smtClean="0"/>
              <a:t>25/08/2020</a:t>
            </a:fld>
            <a:endParaRPr lang="es-GT"/>
          </a:p>
        </p:txBody>
      </p:sp>
      <p:sp>
        <p:nvSpPr>
          <p:cNvPr id="5" name="Marcador de pie de página 4">
            <a:extLst>
              <a:ext uri="{FF2B5EF4-FFF2-40B4-BE49-F238E27FC236}">
                <a16:creationId xmlns:a16="http://schemas.microsoft.com/office/drawing/2014/main" id="{7E51E985-54B2-47B0-AC91-185FFC4ABCB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2AAF050E-2DE6-4F3A-8029-DB5A0FC407DE}"/>
              </a:ext>
            </a:extLst>
          </p:cNvPr>
          <p:cNvSpPr>
            <a:spLocks noGrp="1"/>
          </p:cNvSpPr>
          <p:nvPr>
            <p:ph type="sldNum" sz="quarter" idx="12"/>
          </p:nvPr>
        </p:nvSpPr>
        <p:spPr/>
        <p:txBody>
          <a:bodyPr/>
          <a:lstStyle/>
          <a:p>
            <a:fld id="{AC3962BC-382F-4042-8B83-6775C882C84A}" type="slidenum">
              <a:rPr lang="es-GT" smtClean="0"/>
              <a:t>‹Nº›</a:t>
            </a:fld>
            <a:endParaRPr lang="es-GT"/>
          </a:p>
        </p:txBody>
      </p:sp>
    </p:spTree>
    <p:extLst>
      <p:ext uri="{BB962C8B-B14F-4D97-AF65-F5344CB8AC3E}">
        <p14:creationId xmlns:p14="http://schemas.microsoft.com/office/powerpoint/2010/main" val="325128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AB1C31-D81D-46BE-A7E7-4085B2C72B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78DDD2A8-BC91-4D9C-9F73-E2675991295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C1D0AB5D-73BB-484E-99A7-7881A7AA7668}"/>
              </a:ext>
            </a:extLst>
          </p:cNvPr>
          <p:cNvSpPr>
            <a:spLocks noGrp="1"/>
          </p:cNvSpPr>
          <p:nvPr>
            <p:ph type="dt" sz="half" idx="10"/>
          </p:nvPr>
        </p:nvSpPr>
        <p:spPr/>
        <p:txBody>
          <a:bodyPr/>
          <a:lstStyle/>
          <a:p>
            <a:fld id="{B4E3AC89-0936-46F4-9713-4228938DE9EF}" type="datetimeFigureOut">
              <a:rPr lang="es-GT" smtClean="0"/>
              <a:t>25/08/2020</a:t>
            </a:fld>
            <a:endParaRPr lang="es-GT"/>
          </a:p>
        </p:txBody>
      </p:sp>
      <p:sp>
        <p:nvSpPr>
          <p:cNvPr id="5" name="Marcador de pie de página 4">
            <a:extLst>
              <a:ext uri="{FF2B5EF4-FFF2-40B4-BE49-F238E27FC236}">
                <a16:creationId xmlns:a16="http://schemas.microsoft.com/office/drawing/2014/main" id="{E5EF5487-2C6D-4B3D-810B-61E12FF95D1F}"/>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7093CFC0-72A2-4216-8F61-C5BCDD52C69A}"/>
              </a:ext>
            </a:extLst>
          </p:cNvPr>
          <p:cNvSpPr>
            <a:spLocks noGrp="1"/>
          </p:cNvSpPr>
          <p:nvPr>
            <p:ph type="sldNum" sz="quarter" idx="12"/>
          </p:nvPr>
        </p:nvSpPr>
        <p:spPr/>
        <p:txBody>
          <a:bodyPr/>
          <a:lstStyle/>
          <a:p>
            <a:fld id="{AC3962BC-382F-4042-8B83-6775C882C84A}" type="slidenum">
              <a:rPr lang="es-GT" smtClean="0"/>
              <a:t>‹Nº›</a:t>
            </a:fld>
            <a:endParaRPr lang="es-GT"/>
          </a:p>
        </p:txBody>
      </p:sp>
    </p:spTree>
    <p:extLst>
      <p:ext uri="{BB962C8B-B14F-4D97-AF65-F5344CB8AC3E}">
        <p14:creationId xmlns:p14="http://schemas.microsoft.com/office/powerpoint/2010/main" val="348940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1BFEE-B93B-4C21-B1B5-F07AD58A18E2}"/>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E022BC6D-0582-4E93-B7B5-7D044C82757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5E86526B-52B0-499E-8EC7-09B8935CC590}"/>
              </a:ext>
            </a:extLst>
          </p:cNvPr>
          <p:cNvSpPr>
            <a:spLocks noGrp="1"/>
          </p:cNvSpPr>
          <p:nvPr>
            <p:ph type="dt" sz="half" idx="10"/>
          </p:nvPr>
        </p:nvSpPr>
        <p:spPr/>
        <p:txBody>
          <a:bodyPr/>
          <a:lstStyle/>
          <a:p>
            <a:fld id="{B4E3AC89-0936-46F4-9713-4228938DE9EF}" type="datetimeFigureOut">
              <a:rPr lang="es-GT" smtClean="0"/>
              <a:t>25/08/2020</a:t>
            </a:fld>
            <a:endParaRPr lang="es-GT"/>
          </a:p>
        </p:txBody>
      </p:sp>
      <p:sp>
        <p:nvSpPr>
          <p:cNvPr id="5" name="Marcador de pie de página 4">
            <a:extLst>
              <a:ext uri="{FF2B5EF4-FFF2-40B4-BE49-F238E27FC236}">
                <a16:creationId xmlns:a16="http://schemas.microsoft.com/office/drawing/2014/main" id="{E09F8539-7169-4B48-8CE5-D9EE0545AF34}"/>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4E48A073-8777-44DE-A3A8-AF307A6BF341}"/>
              </a:ext>
            </a:extLst>
          </p:cNvPr>
          <p:cNvSpPr>
            <a:spLocks noGrp="1"/>
          </p:cNvSpPr>
          <p:nvPr>
            <p:ph type="sldNum" sz="quarter" idx="12"/>
          </p:nvPr>
        </p:nvSpPr>
        <p:spPr/>
        <p:txBody>
          <a:bodyPr/>
          <a:lstStyle/>
          <a:p>
            <a:fld id="{AC3962BC-382F-4042-8B83-6775C882C84A}" type="slidenum">
              <a:rPr lang="es-GT" smtClean="0"/>
              <a:t>‹Nº›</a:t>
            </a:fld>
            <a:endParaRPr lang="es-GT"/>
          </a:p>
        </p:txBody>
      </p:sp>
    </p:spTree>
    <p:extLst>
      <p:ext uri="{BB962C8B-B14F-4D97-AF65-F5344CB8AC3E}">
        <p14:creationId xmlns:p14="http://schemas.microsoft.com/office/powerpoint/2010/main" val="9858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38A5D1-F39A-498B-BD5D-35A15A7B57C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B413945E-E207-492B-8448-01CEC86346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BCACF62-6F54-4053-84B1-2C63C6152DBB}"/>
              </a:ext>
            </a:extLst>
          </p:cNvPr>
          <p:cNvSpPr>
            <a:spLocks noGrp="1"/>
          </p:cNvSpPr>
          <p:nvPr>
            <p:ph type="dt" sz="half" idx="10"/>
          </p:nvPr>
        </p:nvSpPr>
        <p:spPr/>
        <p:txBody>
          <a:bodyPr/>
          <a:lstStyle/>
          <a:p>
            <a:fld id="{B4E3AC89-0936-46F4-9713-4228938DE9EF}" type="datetimeFigureOut">
              <a:rPr lang="es-GT" smtClean="0"/>
              <a:t>25/08/2020</a:t>
            </a:fld>
            <a:endParaRPr lang="es-GT"/>
          </a:p>
        </p:txBody>
      </p:sp>
      <p:sp>
        <p:nvSpPr>
          <p:cNvPr id="5" name="Marcador de pie de página 4">
            <a:extLst>
              <a:ext uri="{FF2B5EF4-FFF2-40B4-BE49-F238E27FC236}">
                <a16:creationId xmlns:a16="http://schemas.microsoft.com/office/drawing/2014/main" id="{E573B961-A7A2-47B1-856D-9B0B107B63D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17021834-C690-417E-9B71-8F5745CF3E20}"/>
              </a:ext>
            </a:extLst>
          </p:cNvPr>
          <p:cNvSpPr>
            <a:spLocks noGrp="1"/>
          </p:cNvSpPr>
          <p:nvPr>
            <p:ph type="sldNum" sz="quarter" idx="12"/>
          </p:nvPr>
        </p:nvSpPr>
        <p:spPr/>
        <p:txBody>
          <a:bodyPr/>
          <a:lstStyle/>
          <a:p>
            <a:fld id="{AC3962BC-382F-4042-8B83-6775C882C84A}" type="slidenum">
              <a:rPr lang="es-GT" smtClean="0"/>
              <a:t>‹Nº›</a:t>
            </a:fld>
            <a:endParaRPr lang="es-GT"/>
          </a:p>
        </p:txBody>
      </p:sp>
    </p:spTree>
    <p:extLst>
      <p:ext uri="{BB962C8B-B14F-4D97-AF65-F5344CB8AC3E}">
        <p14:creationId xmlns:p14="http://schemas.microsoft.com/office/powerpoint/2010/main" val="77195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220FEA-CEBC-4F96-88CA-51D5C99861B8}"/>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09CC0063-D386-4FC9-9736-4CFCD035D1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40162A68-3C96-48C1-848A-4C4D3BDA319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3E740569-C5F7-4926-9A1F-3880717F2D45}"/>
              </a:ext>
            </a:extLst>
          </p:cNvPr>
          <p:cNvSpPr>
            <a:spLocks noGrp="1"/>
          </p:cNvSpPr>
          <p:nvPr>
            <p:ph type="dt" sz="half" idx="10"/>
          </p:nvPr>
        </p:nvSpPr>
        <p:spPr/>
        <p:txBody>
          <a:bodyPr/>
          <a:lstStyle/>
          <a:p>
            <a:fld id="{B4E3AC89-0936-46F4-9713-4228938DE9EF}" type="datetimeFigureOut">
              <a:rPr lang="es-GT" smtClean="0"/>
              <a:t>25/08/2020</a:t>
            </a:fld>
            <a:endParaRPr lang="es-GT"/>
          </a:p>
        </p:txBody>
      </p:sp>
      <p:sp>
        <p:nvSpPr>
          <p:cNvPr id="6" name="Marcador de pie de página 5">
            <a:extLst>
              <a:ext uri="{FF2B5EF4-FFF2-40B4-BE49-F238E27FC236}">
                <a16:creationId xmlns:a16="http://schemas.microsoft.com/office/drawing/2014/main" id="{30F22CD7-C200-4278-9F47-EA46ABE527EA}"/>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C7CA6DC4-1DCF-4E0A-AD16-BB0059A4B7D3}"/>
              </a:ext>
            </a:extLst>
          </p:cNvPr>
          <p:cNvSpPr>
            <a:spLocks noGrp="1"/>
          </p:cNvSpPr>
          <p:nvPr>
            <p:ph type="sldNum" sz="quarter" idx="12"/>
          </p:nvPr>
        </p:nvSpPr>
        <p:spPr/>
        <p:txBody>
          <a:bodyPr/>
          <a:lstStyle/>
          <a:p>
            <a:fld id="{AC3962BC-382F-4042-8B83-6775C882C84A}" type="slidenum">
              <a:rPr lang="es-GT" smtClean="0"/>
              <a:t>‹Nº›</a:t>
            </a:fld>
            <a:endParaRPr lang="es-GT"/>
          </a:p>
        </p:txBody>
      </p:sp>
    </p:spTree>
    <p:extLst>
      <p:ext uri="{BB962C8B-B14F-4D97-AF65-F5344CB8AC3E}">
        <p14:creationId xmlns:p14="http://schemas.microsoft.com/office/powerpoint/2010/main" val="88492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1A0A3E-9838-4B29-A87F-B87EFC6C1AD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2C33E846-236A-46F1-A252-1A31564E4E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852A45-6642-4C09-BB76-1D555EBCA00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6CF4ACCE-297A-4CC3-8A2C-43C0E96119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738C905-FE1C-4356-AE44-3DC73648FF8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6E32953D-2C3A-4509-BAEA-C7ED86F031C4}"/>
              </a:ext>
            </a:extLst>
          </p:cNvPr>
          <p:cNvSpPr>
            <a:spLocks noGrp="1"/>
          </p:cNvSpPr>
          <p:nvPr>
            <p:ph type="dt" sz="half" idx="10"/>
          </p:nvPr>
        </p:nvSpPr>
        <p:spPr/>
        <p:txBody>
          <a:bodyPr/>
          <a:lstStyle/>
          <a:p>
            <a:fld id="{B4E3AC89-0936-46F4-9713-4228938DE9EF}" type="datetimeFigureOut">
              <a:rPr lang="es-GT" smtClean="0"/>
              <a:t>25/08/2020</a:t>
            </a:fld>
            <a:endParaRPr lang="es-GT"/>
          </a:p>
        </p:txBody>
      </p:sp>
      <p:sp>
        <p:nvSpPr>
          <p:cNvPr id="8" name="Marcador de pie de página 7">
            <a:extLst>
              <a:ext uri="{FF2B5EF4-FFF2-40B4-BE49-F238E27FC236}">
                <a16:creationId xmlns:a16="http://schemas.microsoft.com/office/drawing/2014/main" id="{F9E86DF3-3D90-48DA-A182-4C62254E2B07}"/>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D3E7D114-8817-47C6-8B0A-FB918D918E7E}"/>
              </a:ext>
            </a:extLst>
          </p:cNvPr>
          <p:cNvSpPr>
            <a:spLocks noGrp="1"/>
          </p:cNvSpPr>
          <p:nvPr>
            <p:ph type="sldNum" sz="quarter" idx="12"/>
          </p:nvPr>
        </p:nvSpPr>
        <p:spPr/>
        <p:txBody>
          <a:bodyPr/>
          <a:lstStyle/>
          <a:p>
            <a:fld id="{AC3962BC-382F-4042-8B83-6775C882C84A}" type="slidenum">
              <a:rPr lang="es-GT" smtClean="0"/>
              <a:t>‹Nº›</a:t>
            </a:fld>
            <a:endParaRPr lang="es-GT"/>
          </a:p>
        </p:txBody>
      </p:sp>
    </p:spTree>
    <p:extLst>
      <p:ext uri="{BB962C8B-B14F-4D97-AF65-F5344CB8AC3E}">
        <p14:creationId xmlns:p14="http://schemas.microsoft.com/office/powerpoint/2010/main" val="175954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4C381-0629-4667-995D-EC8D0A87E25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529AA756-6F66-4243-BA5D-631BFC10120E}"/>
              </a:ext>
            </a:extLst>
          </p:cNvPr>
          <p:cNvSpPr>
            <a:spLocks noGrp="1"/>
          </p:cNvSpPr>
          <p:nvPr>
            <p:ph type="dt" sz="half" idx="10"/>
          </p:nvPr>
        </p:nvSpPr>
        <p:spPr/>
        <p:txBody>
          <a:bodyPr/>
          <a:lstStyle/>
          <a:p>
            <a:fld id="{B4E3AC89-0936-46F4-9713-4228938DE9EF}" type="datetimeFigureOut">
              <a:rPr lang="es-GT" smtClean="0"/>
              <a:t>25/08/2020</a:t>
            </a:fld>
            <a:endParaRPr lang="es-GT"/>
          </a:p>
        </p:txBody>
      </p:sp>
      <p:sp>
        <p:nvSpPr>
          <p:cNvPr id="4" name="Marcador de pie de página 3">
            <a:extLst>
              <a:ext uri="{FF2B5EF4-FFF2-40B4-BE49-F238E27FC236}">
                <a16:creationId xmlns:a16="http://schemas.microsoft.com/office/drawing/2014/main" id="{05FD3F26-B701-4A51-A2D4-CAAA0BAAF774}"/>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138CA1CD-5243-4A3C-84C4-35E951A9E54A}"/>
              </a:ext>
            </a:extLst>
          </p:cNvPr>
          <p:cNvSpPr>
            <a:spLocks noGrp="1"/>
          </p:cNvSpPr>
          <p:nvPr>
            <p:ph type="sldNum" sz="quarter" idx="12"/>
          </p:nvPr>
        </p:nvSpPr>
        <p:spPr/>
        <p:txBody>
          <a:bodyPr/>
          <a:lstStyle/>
          <a:p>
            <a:fld id="{AC3962BC-382F-4042-8B83-6775C882C84A}" type="slidenum">
              <a:rPr lang="es-GT" smtClean="0"/>
              <a:t>‹Nº›</a:t>
            </a:fld>
            <a:endParaRPr lang="es-GT"/>
          </a:p>
        </p:txBody>
      </p:sp>
    </p:spTree>
    <p:extLst>
      <p:ext uri="{BB962C8B-B14F-4D97-AF65-F5344CB8AC3E}">
        <p14:creationId xmlns:p14="http://schemas.microsoft.com/office/powerpoint/2010/main" val="402885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5061083-FDE0-4D1F-AB37-C5ED0001BA66}"/>
              </a:ext>
            </a:extLst>
          </p:cNvPr>
          <p:cNvSpPr>
            <a:spLocks noGrp="1"/>
          </p:cNvSpPr>
          <p:nvPr>
            <p:ph type="dt" sz="half" idx="10"/>
          </p:nvPr>
        </p:nvSpPr>
        <p:spPr/>
        <p:txBody>
          <a:bodyPr/>
          <a:lstStyle/>
          <a:p>
            <a:fld id="{B4E3AC89-0936-46F4-9713-4228938DE9EF}" type="datetimeFigureOut">
              <a:rPr lang="es-GT" smtClean="0"/>
              <a:t>25/08/2020</a:t>
            </a:fld>
            <a:endParaRPr lang="es-GT"/>
          </a:p>
        </p:txBody>
      </p:sp>
      <p:sp>
        <p:nvSpPr>
          <p:cNvPr id="3" name="Marcador de pie de página 2">
            <a:extLst>
              <a:ext uri="{FF2B5EF4-FFF2-40B4-BE49-F238E27FC236}">
                <a16:creationId xmlns:a16="http://schemas.microsoft.com/office/drawing/2014/main" id="{02D203F9-6C90-4C5B-AAE8-F166F2A5755E}"/>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A13FC6F6-CDA9-4880-BC73-D5C3582830C1}"/>
              </a:ext>
            </a:extLst>
          </p:cNvPr>
          <p:cNvSpPr>
            <a:spLocks noGrp="1"/>
          </p:cNvSpPr>
          <p:nvPr>
            <p:ph type="sldNum" sz="quarter" idx="12"/>
          </p:nvPr>
        </p:nvSpPr>
        <p:spPr/>
        <p:txBody>
          <a:bodyPr/>
          <a:lstStyle/>
          <a:p>
            <a:fld id="{AC3962BC-382F-4042-8B83-6775C882C84A}" type="slidenum">
              <a:rPr lang="es-GT" smtClean="0"/>
              <a:t>‹Nº›</a:t>
            </a:fld>
            <a:endParaRPr lang="es-GT"/>
          </a:p>
        </p:txBody>
      </p:sp>
    </p:spTree>
    <p:extLst>
      <p:ext uri="{BB962C8B-B14F-4D97-AF65-F5344CB8AC3E}">
        <p14:creationId xmlns:p14="http://schemas.microsoft.com/office/powerpoint/2010/main" val="157982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24A723-B27B-4092-8EA1-7CEAD9ED71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9C57596A-8A85-4FE9-8538-47046812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C8F9868C-4BFF-40DF-A35B-743311BA5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2A1008-F3D6-4934-9652-67EAEEA06A42}"/>
              </a:ext>
            </a:extLst>
          </p:cNvPr>
          <p:cNvSpPr>
            <a:spLocks noGrp="1"/>
          </p:cNvSpPr>
          <p:nvPr>
            <p:ph type="dt" sz="half" idx="10"/>
          </p:nvPr>
        </p:nvSpPr>
        <p:spPr/>
        <p:txBody>
          <a:bodyPr/>
          <a:lstStyle/>
          <a:p>
            <a:fld id="{B4E3AC89-0936-46F4-9713-4228938DE9EF}" type="datetimeFigureOut">
              <a:rPr lang="es-GT" smtClean="0"/>
              <a:t>25/08/2020</a:t>
            </a:fld>
            <a:endParaRPr lang="es-GT"/>
          </a:p>
        </p:txBody>
      </p:sp>
      <p:sp>
        <p:nvSpPr>
          <p:cNvPr id="6" name="Marcador de pie de página 5">
            <a:extLst>
              <a:ext uri="{FF2B5EF4-FFF2-40B4-BE49-F238E27FC236}">
                <a16:creationId xmlns:a16="http://schemas.microsoft.com/office/drawing/2014/main" id="{6EA373F1-BF8C-4FC8-823A-32B12F16B30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D5F1A631-9E8B-4087-912F-ADD19BF8C7C9}"/>
              </a:ext>
            </a:extLst>
          </p:cNvPr>
          <p:cNvSpPr>
            <a:spLocks noGrp="1"/>
          </p:cNvSpPr>
          <p:nvPr>
            <p:ph type="sldNum" sz="quarter" idx="12"/>
          </p:nvPr>
        </p:nvSpPr>
        <p:spPr/>
        <p:txBody>
          <a:bodyPr/>
          <a:lstStyle/>
          <a:p>
            <a:fld id="{AC3962BC-382F-4042-8B83-6775C882C84A}" type="slidenum">
              <a:rPr lang="es-GT" smtClean="0"/>
              <a:t>‹Nº›</a:t>
            </a:fld>
            <a:endParaRPr lang="es-GT"/>
          </a:p>
        </p:txBody>
      </p:sp>
    </p:spTree>
    <p:extLst>
      <p:ext uri="{BB962C8B-B14F-4D97-AF65-F5344CB8AC3E}">
        <p14:creationId xmlns:p14="http://schemas.microsoft.com/office/powerpoint/2010/main" val="340398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76C490-47C5-494B-8597-1CE0A48DD58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06B82839-FA93-4E33-8538-9020FF618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E8940308-AF75-4DE4-9AE6-B731A1DFF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CB8157-885E-4789-9AE7-E6200C9D37E1}"/>
              </a:ext>
            </a:extLst>
          </p:cNvPr>
          <p:cNvSpPr>
            <a:spLocks noGrp="1"/>
          </p:cNvSpPr>
          <p:nvPr>
            <p:ph type="dt" sz="half" idx="10"/>
          </p:nvPr>
        </p:nvSpPr>
        <p:spPr/>
        <p:txBody>
          <a:bodyPr/>
          <a:lstStyle/>
          <a:p>
            <a:fld id="{B4E3AC89-0936-46F4-9713-4228938DE9EF}" type="datetimeFigureOut">
              <a:rPr lang="es-GT" smtClean="0"/>
              <a:t>25/08/2020</a:t>
            </a:fld>
            <a:endParaRPr lang="es-GT"/>
          </a:p>
        </p:txBody>
      </p:sp>
      <p:sp>
        <p:nvSpPr>
          <p:cNvPr id="6" name="Marcador de pie de página 5">
            <a:extLst>
              <a:ext uri="{FF2B5EF4-FFF2-40B4-BE49-F238E27FC236}">
                <a16:creationId xmlns:a16="http://schemas.microsoft.com/office/drawing/2014/main" id="{80F5AD29-3F5D-4E40-BE14-FBA95AF25573}"/>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FECF1C52-9B33-44F6-950C-A4C48A210768}"/>
              </a:ext>
            </a:extLst>
          </p:cNvPr>
          <p:cNvSpPr>
            <a:spLocks noGrp="1"/>
          </p:cNvSpPr>
          <p:nvPr>
            <p:ph type="sldNum" sz="quarter" idx="12"/>
          </p:nvPr>
        </p:nvSpPr>
        <p:spPr/>
        <p:txBody>
          <a:bodyPr/>
          <a:lstStyle/>
          <a:p>
            <a:fld id="{AC3962BC-382F-4042-8B83-6775C882C84A}" type="slidenum">
              <a:rPr lang="es-GT" smtClean="0"/>
              <a:t>‹Nº›</a:t>
            </a:fld>
            <a:endParaRPr lang="es-GT"/>
          </a:p>
        </p:txBody>
      </p:sp>
    </p:spTree>
    <p:extLst>
      <p:ext uri="{BB962C8B-B14F-4D97-AF65-F5344CB8AC3E}">
        <p14:creationId xmlns:p14="http://schemas.microsoft.com/office/powerpoint/2010/main" val="358535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9F2187C-1233-4417-A78C-54A073C413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434455BD-EA9D-4D20-9D1A-0A05B859F2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2F40713E-E0ED-46E6-80D8-408CD38E14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3AC89-0936-46F4-9713-4228938DE9EF}" type="datetimeFigureOut">
              <a:rPr lang="es-GT" smtClean="0"/>
              <a:t>25/08/2020</a:t>
            </a:fld>
            <a:endParaRPr lang="es-GT"/>
          </a:p>
        </p:txBody>
      </p:sp>
      <p:sp>
        <p:nvSpPr>
          <p:cNvPr id="5" name="Marcador de pie de página 4">
            <a:extLst>
              <a:ext uri="{FF2B5EF4-FFF2-40B4-BE49-F238E27FC236}">
                <a16:creationId xmlns:a16="http://schemas.microsoft.com/office/drawing/2014/main" id="{38BC1B3C-5430-41DC-A0C0-FCEEE9B440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CFAED3A7-F639-4E67-9275-CAF2485E4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962BC-382F-4042-8B83-6775C882C84A}" type="slidenum">
              <a:rPr lang="es-GT" smtClean="0"/>
              <a:t>‹Nº›</a:t>
            </a:fld>
            <a:endParaRPr lang="es-GT"/>
          </a:p>
        </p:txBody>
      </p:sp>
    </p:spTree>
    <p:extLst>
      <p:ext uri="{BB962C8B-B14F-4D97-AF65-F5344CB8AC3E}">
        <p14:creationId xmlns:p14="http://schemas.microsoft.com/office/powerpoint/2010/main" val="1111861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8F1C63B-B583-4A79-908E-DE86C5EB267E}"/>
              </a:ext>
            </a:extLst>
          </p:cNvPr>
          <p:cNvPicPr>
            <a:picLocks noChangeAspect="1"/>
          </p:cNvPicPr>
          <p:nvPr/>
        </p:nvPicPr>
        <p:blipFill>
          <a:blip r:embed="rId2"/>
          <a:stretch>
            <a:fillRect/>
          </a:stretch>
        </p:blipFill>
        <p:spPr>
          <a:xfrm>
            <a:off x="3598206" y="616430"/>
            <a:ext cx="4995588" cy="1494093"/>
          </a:xfrm>
          <a:prstGeom prst="rect">
            <a:avLst/>
          </a:prstGeom>
        </p:spPr>
      </p:pic>
      <p:sp>
        <p:nvSpPr>
          <p:cNvPr id="2" name="Título 1">
            <a:extLst>
              <a:ext uri="{FF2B5EF4-FFF2-40B4-BE49-F238E27FC236}">
                <a16:creationId xmlns:a16="http://schemas.microsoft.com/office/drawing/2014/main" id="{C4331425-D769-4D1E-90D7-DE1386583B36}"/>
              </a:ext>
            </a:extLst>
          </p:cNvPr>
          <p:cNvSpPr>
            <a:spLocks noGrp="1"/>
          </p:cNvSpPr>
          <p:nvPr>
            <p:ph type="ctrTitle"/>
          </p:nvPr>
        </p:nvSpPr>
        <p:spPr>
          <a:xfrm>
            <a:off x="1643270" y="3122543"/>
            <a:ext cx="9369287" cy="612914"/>
          </a:xfrm>
        </p:spPr>
        <p:txBody>
          <a:bodyPr>
            <a:normAutofit fontScale="90000"/>
          </a:bodyPr>
          <a:lstStyle/>
          <a:p>
            <a:r>
              <a:rPr lang="en-US" sz="4000" b="1" dirty="0" err="1">
                <a:latin typeface="Times New Roman" panose="02020603050405020304" pitchFamily="18" charset="0"/>
                <a:cs typeface="Times New Roman" panose="02020603050405020304" pitchFamily="18" charset="0"/>
              </a:rPr>
              <a:t>Consideraciones</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acerca</a:t>
            </a:r>
            <a:r>
              <a:rPr lang="en-US" sz="4000" b="1" dirty="0">
                <a:latin typeface="Times New Roman" panose="02020603050405020304" pitchFamily="18" charset="0"/>
                <a:cs typeface="Times New Roman" panose="02020603050405020304" pitchFamily="18" charset="0"/>
              </a:rPr>
              <a:t> de los </a:t>
            </a:r>
            <a:r>
              <a:rPr lang="en-US" sz="4000" b="1" dirty="0" err="1">
                <a:latin typeface="Times New Roman" panose="02020603050405020304" pitchFamily="18" charset="0"/>
                <a:cs typeface="Times New Roman" panose="02020603050405020304" pitchFamily="18" charset="0"/>
              </a:rPr>
              <a:t>riesgos</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fiscales</a:t>
            </a:r>
            <a:endParaRPr lang="es-GT" sz="4000" b="1" dirty="0">
              <a:latin typeface="Times New Roman" panose="02020603050405020304" pitchFamily="18" charset="0"/>
              <a:cs typeface="Times New Roman" panose="02020603050405020304" pitchFamily="18" charset="0"/>
            </a:endParaRPr>
          </a:p>
        </p:txBody>
      </p:sp>
      <p:sp>
        <p:nvSpPr>
          <p:cNvPr id="3" name="Subtítulo 2">
            <a:extLst>
              <a:ext uri="{FF2B5EF4-FFF2-40B4-BE49-F238E27FC236}">
                <a16:creationId xmlns:a16="http://schemas.microsoft.com/office/drawing/2014/main" id="{5982FE0F-30DE-4846-99A6-70FDC401D7D5}"/>
              </a:ext>
            </a:extLst>
          </p:cNvPr>
          <p:cNvSpPr>
            <a:spLocks noGrp="1"/>
          </p:cNvSpPr>
          <p:nvPr>
            <p:ph type="subTitle" idx="1"/>
          </p:nvPr>
        </p:nvSpPr>
        <p:spPr>
          <a:xfrm>
            <a:off x="1643270" y="5450309"/>
            <a:ext cx="9144000" cy="612914"/>
          </a:xfrm>
        </p:spPr>
        <p:txBody>
          <a:bodyPr>
            <a:normAutofit/>
          </a:bodyPr>
          <a:lstStyle/>
          <a:p>
            <a:r>
              <a:rPr lang="es-GT" sz="2800" b="1" dirty="0">
                <a:latin typeface="Times New Roman" panose="02020603050405020304" pitchFamily="18" charset="0"/>
                <a:cs typeface="Times New Roman" panose="02020603050405020304" pitchFamily="18" charset="0"/>
              </a:rPr>
              <a:t>Informe sobre Riesgos Fiscales 2020</a:t>
            </a:r>
          </a:p>
        </p:txBody>
      </p:sp>
    </p:spTree>
    <p:extLst>
      <p:ext uri="{BB962C8B-B14F-4D97-AF65-F5344CB8AC3E}">
        <p14:creationId xmlns:p14="http://schemas.microsoft.com/office/powerpoint/2010/main" val="71410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63EAAA-7EE4-45F3-8AC6-B8487B9AC03A}"/>
              </a:ext>
            </a:extLst>
          </p:cNvPr>
          <p:cNvSpPr>
            <a:spLocks noGrp="1"/>
          </p:cNvSpPr>
          <p:nvPr>
            <p:ph type="title"/>
          </p:nvPr>
        </p:nvSpPr>
        <p:spPr/>
        <p:txBody>
          <a:bodyPr/>
          <a:lstStyle/>
          <a:p>
            <a:r>
              <a:rPr lang="es-ES_tradnl" sz="3200" b="1" dirty="0">
                <a:latin typeface="Times New Roman" panose="02020603050405020304" pitchFamily="18" charset="0"/>
                <a:cs typeface="Times New Roman" panose="02020603050405020304" pitchFamily="18" charset="0"/>
              </a:rPr>
              <a:t>Análisis de Sostenibilidad de la Deuda</a:t>
            </a:r>
            <a:br>
              <a:rPr lang="es-GT" b="1" dirty="0"/>
            </a:br>
            <a:endParaRPr lang="es-GT" dirty="0"/>
          </a:p>
        </p:txBody>
      </p:sp>
      <p:sp>
        <p:nvSpPr>
          <p:cNvPr id="3" name="Marcador de contenido 2">
            <a:extLst>
              <a:ext uri="{FF2B5EF4-FFF2-40B4-BE49-F238E27FC236}">
                <a16:creationId xmlns:a16="http://schemas.microsoft.com/office/drawing/2014/main" id="{4368BF36-135B-4343-9EC4-1E3802A5BE0B}"/>
              </a:ext>
            </a:extLst>
          </p:cNvPr>
          <p:cNvSpPr>
            <a:spLocks noGrp="1"/>
          </p:cNvSpPr>
          <p:nvPr>
            <p:ph idx="1"/>
          </p:nvPr>
        </p:nvSpPr>
        <p:spPr>
          <a:xfrm>
            <a:off x="371062" y="1245704"/>
            <a:ext cx="4890052" cy="5340626"/>
          </a:xfrm>
        </p:spPr>
        <p:txBody>
          <a:bodyPr>
            <a:normAutofit fontScale="92500" lnSpcReduction="10000"/>
          </a:bodyPr>
          <a:lstStyle/>
          <a:p>
            <a:pPr marL="0" indent="0" algn="just">
              <a:buNone/>
            </a:pPr>
            <a:r>
              <a:rPr lang="es-MX" sz="2000">
                <a:latin typeface="Times New Roman" panose="02020603050405020304" pitchFamily="18" charset="0"/>
                <a:cs typeface="Times New Roman" panose="02020603050405020304" pitchFamily="18" charset="0"/>
              </a:rPr>
              <a:t>Se realizó un análisis para observar las contribuciones de los determinantes macro fiscales en el cambio de la deuda pública.  Se observa para 2020, el incremento relativo de la deuda (5.7 puntos porcentuales del PIB), resultado de una política fiscal expansiva para mitigar los efectos económicos negativos del COVID-19.</a:t>
            </a:r>
            <a:endParaRPr lang="es-GT" sz="2000">
              <a:latin typeface="Times New Roman" panose="02020603050405020304" pitchFamily="18" charset="0"/>
              <a:cs typeface="Times New Roman" panose="02020603050405020304" pitchFamily="18" charset="0"/>
            </a:endParaRPr>
          </a:p>
          <a:p>
            <a:pPr marL="0" indent="0" algn="just">
              <a:buNone/>
            </a:pPr>
            <a:r>
              <a:rPr lang="es-MX" sz="2000">
                <a:latin typeface="Times New Roman" panose="02020603050405020304" pitchFamily="18" charset="0"/>
                <a:cs typeface="Times New Roman" panose="02020603050405020304" pitchFamily="18" charset="0"/>
              </a:rPr>
              <a:t>Para 2021, también se prevé un incrementos de 2.5 puntos porcentuales del PIB derivado del aumento en el gasto público por encima de los ingresos fiscales, debido a que estos se estarán recuperando a lo largo del año a medida que se recupera la actividad económica post COVID-19. </a:t>
            </a:r>
          </a:p>
          <a:p>
            <a:pPr marL="0" indent="0" algn="just">
              <a:buNone/>
            </a:pPr>
            <a:r>
              <a:rPr lang="es-MX" sz="2000">
                <a:latin typeface="Times New Roman" panose="02020603050405020304" pitchFamily="18" charset="0"/>
                <a:cs typeface="Times New Roman" panose="02020603050405020304" pitchFamily="18" charset="0"/>
              </a:rPr>
              <a:t>Del 2022-2025 se pronóstica que el crecimiento de la deuda con respecto al PIB disminuya de 0.9 a -0.2 puntos porcentuales a medida que la depreciación del tipo de cambio se estabilice y el crecimiento económico aumente.</a:t>
            </a:r>
            <a:endParaRPr lang="es-GT" sz="20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09AD4741-DE21-43A6-B082-5691C1242440}"/>
              </a:ext>
            </a:extLst>
          </p:cNvPr>
          <p:cNvPicPr>
            <a:picLocks noChangeAspect="1"/>
          </p:cNvPicPr>
          <p:nvPr/>
        </p:nvPicPr>
        <p:blipFill>
          <a:blip r:embed="rId2"/>
          <a:stretch>
            <a:fillRect/>
          </a:stretch>
        </p:blipFill>
        <p:spPr>
          <a:xfrm>
            <a:off x="5500469" y="1690688"/>
            <a:ext cx="6418944" cy="4016208"/>
          </a:xfrm>
          <a:prstGeom prst="rect">
            <a:avLst/>
          </a:prstGeom>
        </p:spPr>
      </p:pic>
    </p:spTree>
    <p:extLst>
      <p:ext uri="{BB962C8B-B14F-4D97-AF65-F5344CB8AC3E}">
        <p14:creationId xmlns:p14="http://schemas.microsoft.com/office/powerpoint/2010/main" val="282086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63EAAA-7EE4-45F3-8AC6-B8487B9AC03A}"/>
              </a:ext>
            </a:extLst>
          </p:cNvPr>
          <p:cNvSpPr>
            <a:spLocks noGrp="1"/>
          </p:cNvSpPr>
          <p:nvPr>
            <p:ph type="title"/>
          </p:nvPr>
        </p:nvSpPr>
        <p:spPr>
          <a:xfrm>
            <a:off x="599660" y="596349"/>
            <a:ext cx="10515600" cy="596348"/>
          </a:xfrm>
        </p:spPr>
        <p:txBody>
          <a:bodyPr>
            <a:normAutofit fontScale="90000"/>
          </a:bodyPr>
          <a:lstStyle/>
          <a:p>
            <a:r>
              <a:rPr lang="es-ES_tradnl" sz="3600" b="1" dirty="0">
                <a:latin typeface="Times New Roman" panose="02020603050405020304" pitchFamily="18" charset="0"/>
                <a:cs typeface="Times New Roman" panose="02020603050405020304" pitchFamily="18" charset="0"/>
              </a:rPr>
              <a:t>Análisis estocástico de la Deuda Pública </a:t>
            </a:r>
            <a:br>
              <a:rPr lang="es-GT" b="1" dirty="0"/>
            </a:br>
            <a:endParaRPr lang="es-GT" dirty="0"/>
          </a:p>
        </p:txBody>
      </p:sp>
      <p:sp>
        <p:nvSpPr>
          <p:cNvPr id="8" name="Rectángulo 7">
            <a:extLst>
              <a:ext uri="{FF2B5EF4-FFF2-40B4-BE49-F238E27FC236}">
                <a16:creationId xmlns:a16="http://schemas.microsoft.com/office/drawing/2014/main" id="{4756E550-8056-4897-8B09-D8951B8A9AB3}"/>
              </a:ext>
            </a:extLst>
          </p:cNvPr>
          <p:cNvSpPr/>
          <p:nvPr/>
        </p:nvSpPr>
        <p:spPr>
          <a:xfrm>
            <a:off x="599660" y="894523"/>
            <a:ext cx="4860236" cy="5324535"/>
          </a:xfrm>
          <a:prstGeom prst="rect">
            <a:avLst/>
          </a:prstGeom>
        </p:spPr>
        <p:txBody>
          <a:bodyPr wrap="square">
            <a:spAutoFit/>
          </a:bodyPr>
          <a:lstStyle/>
          <a:p>
            <a:pPr marR="31115" algn="just">
              <a:spcAft>
                <a:spcPts val="0"/>
              </a:spcAft>
            </a:pPr>
            <a:endParaRPr lang="es-GT" sz="2000" dirty="0">
              <a:latin typeface="Times New Roman" panose="02020603050405020304" pitchFamily="18" charset="0"/>
              <a:cs typeface="Times New Roman" panose="02020603050405020304" pitchFamily="18" charset="0"/>
            </a:endParaRPr>
          </a:p>
          <a:p>
            <a:pPr marR="31115" algn="just">
              <a:spcAft>
                <a:spcPts val="0"/>
              </a:spcAft>
            </a:pPr>
            <a:r>
              <a:rPr lang="es-MX" sz="2000" dirty="0">
                <a:latin typeface="Times New Roman" panose="02020603050405020304" pitchFamily="18" charset="0"/>
                <a:cs typeface="Times New Roman" panose="02020603050405020304" pitchFamily="18" charset="0"/>
              </a:rPr>
              <a:t>En el escenario central, el análisis estocástico de la deuda pública permite evidenciar un incremento gradual en la proporción de deuda sobre PIB y una posterior estabilización en torno al 35.7% del PIB en 2025. Se estima que hay una probabilidad del 50.0% que la deuda pública podría situarse entre 33.5% y 38.2% al final del período de análisis. </a:t>
            </a:r>
          </a:p>
          <a:p>
            <a:pPr marR="31115" algn="just">
              <a:spcAft>
                <a:spcPts val="0"/>
              </a:spcAft>
            </a:pPr>
            <a:endParaRPr lang="es-MX" sz="2000" dirty="0">
              <a:latin typeface="Times New Roman" panose="02020603050405020304" pitchFamily="18" charset="0"/>
              <a:cs typeface="Times New Roman" panose="02020603050405020304" pitchFamily="18" charset="0"/>
            </a:endParaRPr>
          </a:p>
          <a:p>
            <a:pPr marR="31115" algn="just">
              <a:spcAft>
                <a:spcPts val="0"/>
              </a:spcAft>
            </a:pPr>
            <a:r>
              <a:rPr lang="es-MX" sz="2000" dirty="0">
                <a:latin typeface="Times New Roman" panose="02020603050405020304" pitchFamily="18" charset="0"/>
                <a:cs typeface="Times New Roman" panose="02020603050405020304" pitchFamily="18" charset="0"/>
              </a:rPr>
              <a:t>Asimismo, hay una probabilidad del 90% que la deuda pública se ubique para 2021 entre 31.6% y 38.3%.  Para finales de 2025, igualmente se esperaría que con una probabilidad del 90.0%, la relación deuda / PIB se encuentre entre 30.0% y 42.0%.</a:t>
            </a:r>
            <a:endParaRPr lang="es-GT" sz="20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1937A0FB-3A24-4E35-8273-C9F69A95C96C}"/>
              </a:ext>
            </a:extLst>
          </p:cNvPr>
          <p:cNvPicPr>
            <a:picLocks noChangeAspect="1"/>
          </p:cNvPicPr>
          <p:nvPr/>
        </p:nvPicPr>
        <p:blipFill rotWithShape="1">
          <a:blip r:embed="rId2"/>
          <a:srcRect r="2240"/>
          <a:stretch/>
        </p:blipFill>
        <p:spPr>
          <a:xfrm>
            <a:off x="5697414" y="1592807"/>
            <a:ext cx="6110273" cy="4347960"/>
          </a:xfrm>
          <a:prstGeom prst="rect">
            <a:avLst/>
          </a:prstGeom>
        </p:spPr>
      </p:pic>
      <p:sp>
        <p:nvSpPr>
          <p:cNvPr id="10" name="Rectángulo 9">
            <a:extLst>
              <a:ext uri="{FF2B5EF4-FFF2-40B4-BE49-F238E27FC236}">
                <a16:creationId xmlns:a16="http://schemas.microsoft.com/office/drawing/2014/main" id="{710B1F2A-1709-425C-ABCC-114AE7C555AF}"/>
              </a:ext>
            </a:extLst>
          </p:cNvPr>
          <p:cNvSpPr/>
          <p:nvPr/>
        </p:nvSpPr>
        <p:spPr>
          <a:xfrm>
            <a:off x="6757404" y="1192697"/>
            <a:ext cx="4056554" cy="400110"/>
          </a:xfrm>
          <a:prstGeom prst="rect">
            <a:avLst/>
          </a:prstGeom>
        </p:spPr>
        <p:txBody>
          <a:bodyPr wrap="square">
            <a:spAutoFit/>
          </a:bodyPr>
          <a:lstStyle/>
          <a:p>
            <a:pPr marR="31115" algn="ctr">
              <a:spcAft>
                <a:spcPts val="0"/>
              </a:spcAft>
            </a:pPr>
            <a:r>
              <a:rPr lang="es-ES_tradnl" sz="2000" b="1" dirty="0">
                <a:latin typeface="Times New Roman" panose="02020603050405020304" pitchFamily="18" charset="0"/>
              </a:rPr>
              <a:t>Trayectoria de la Deuda Publica</a:t>
            </a:r>
            <a:endParaRPr lang="es-GT" sz="2000" b="1" dirty="0">
              <a:latin typeface="Times New Roman" panose="02020603050405020304" pitchFamily="18" charset="0"/>
            </a:endParaRPr>
          </a:p>
        </p:txBody>
      </p:sp>
    </p:spTree>
    <p:extLst>
      <p:ext uri="{BB962C8B-B14F-4D97-AF65-F5344CB8AC3E}">
        <p14:creationId xmlns:p14="http://schemas.microsoft.com/office/powerpoint/2010/main" val="141337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E7C8-E0EC-46C0-AB88-67456EA84312}"/>
              </a:ext>
            </a:extLst>
          </p:cNvPr>
          <p:cNvSpPr>
            <a:spLocks noGrp="1"/>
          </p:cNvSpPr>
          <p:nvPr>
            <p:ph type="title"/>
          </p:nvPr>
        </p:nvSpPr>
        <p:spPr>
          <a:xfrm>
            <a:off x="838200" y="2766218"/>
            <a:ext cx="10515600" cy="1325563"/>
          </a:xfrm>
        </p:spPr>
        <p:txBody>
          <a:bodyPr/>
          <a:lstStyle/>
          <a:p>
            <a:pPr algn="ctr"/>
            <a:r>
              <a:rPr lang="es-GT" b="1" dirty="0">
                <a:latin typeface="Times New Roman" panose="02020603050405020304" pitchFamily="18" charset="0"/>
                <a:cs typeface="Times New Roman" panose="02020603050405020304" pitchFamily="18" charset="0"/>
              </a:rPr>
              <a:t>Riesgos Fiscales Específicos</a:t>
            </a:r>
          </a:p>
        </p:txBody>
      </p:sp>
    </p:spTree>
    <p:extLst>
      <p:ext uri="{BB962C8B-B14F-4D97-AF65-F5344CB8AC3E}">
        <p14:creationId xmlns:p14="http://schemas.microsoft.com/office/powerpoint/2010/main" val="367457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440370" y="-24059"/>
            <a:ext cx="10515600" cy="1306443"/>
          </a:xfrm>
        </p:spPr>
        <p:txBody>
          <a:bodyPr>
            <a:normAutofit/>
          </a:bodyPr>
          <a:lstStyle/>
          <a:p>
            <a:pPr lvl="1"/>
            <a:r>
              <a:rPr lang="es-ES_tradnl" sz="3200" b="1" kern="1200" dirty="0">
                <a:solidFill>
                  <a:schemeClr val="tx1"/>
                </a:solidFill>
                <a:latin typeface="Times New Roman" panose="02020603050405020304" pitchFamily="18" charset="0"/>
                <a:ea typeface="+mj-ea"/>
                <a:cs typeface="Times New Roman" panose="02020603050405020304" pitchFamily="18" charset="0"/>
              </a:rPr>
              <a:t>Impactos Económicos y Fiscales de Pandemia Covid-19</a:t>
            </a:r>
            <a:endParaRPr lang="es-GT" sz="32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Marcador de contenido 2">
            <a:extLst>
              <a:ext uri="{FF2B5EF4-FFF2-40B4-BE49-F238E27FC236}">
                <a16:creationId xmlns:a16="http://schemas.microsoft.com/office/drawing/2014/main" id="{36AAC6BE-9348-40DC-B6F4-40CDEE2E7C99}"/>
              </a:ext>
            </a:extLst>
          </p:cNvPr>
          <p:cNvSpPr>
            <a:spLocks noGrp="1"/>
          </p:cNvSpPr>
          <p:nvPr>
            <p:ph idx="1"/>
          </p:nvPr>
        </p:nvSpPr>
        <p:spPr>
          <a:xfrm>
            <a:off x="440369" y="1512883"/>
            <a:ext cx="3919463" cy="4808403"/>
          </a:xfrm>
        </p:spPr>
        <p:txBody>
          <a:bodyPr>
            <a:normAutofit fontScale="92500" lnSpcReduction="10000"/>
          </a:bodyPr>
          <a:lstStyle/>
          <a:p>
            <a:pPr marL="0" marR="31115" indent="0" algn="just">
              <a:buNone/>
            </a:pPr>
            <a:r>
              <a:rPr lang="es-ES" sz="2000" dirty="0">
                <a:latin typeface="Times New Roman" panose="02020603050405020304" pitchFamily="18" charset="0"/>
                <a:cs typeface="Times New Roman" panose="02020603050405020304" pitchFamily="18" charset="0"/>
              </a:rPr>
              <a:t>El creciente desempleo ligado a las medidas de contención social aplicadas en los Estados Unidos, ocasionaron durante los primeros meses del 2020 una disminución en el flujo de remesas, los puntos más bajos se observaron en abril y mayo con variaciones interanuales en el orden de -20.2% y -14.1. </a:t>
            </a:r>
          </a:p>
          <a:p>
            <a:pPr marL="0" marR="31115" indent="0" algn="just">
              <a:buNone/>
            </a:pPr>
            <a:r>
              <a:rPr lang="es-ES" sz="2000" dirty="0">
                <a:latin typeface="Times New Roman" panose="02020603050405020304" pitchFamily="18" charset="0"/>
                <a:cs typeface="Times New Roman" panose="02020603050405020304" pitchFamily="18" charset="0"/>
              </a:rPr>
              <a:t>Para junio se observó una considerable recuperación, sin embargo, en el acumulado se estima una disminución del 1% respecto del mismo periodo en 2019. Dentro de los escenarios proyectados, de mantenerse la tendencia, el Banco de Guatemala estima una contracción en el flujo anual de remesas en el orden del 6.5%.</a:t>
            </a:r>
            <a:endParaRPr lang="es-GT" sz="2000" dirty="0">
              <a:latin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CF0D8CD0-634E-4F77-AE10-9B67611FBE9A}"/>
              </a:ext>
            </a:extLst>
          </p:cNvPr>
          <p:cNvSpPr/>
          <p:nvPr/>
        </p:nvSpPr>
        <p:spPr>
          <a:xfrm>
            <a:off x="6238618" y="1306443"/>
            <a:ext cx="4718151" cy="400110"/>
          </a:xfrm>
          <a:prstGeom prst="rect">
            <a:avLst/>
          </a:prstGeom>
        </p:spPr>
        <p:txBody>
          <a:bodyPr wrap="none">
            <a:spAutoFit/>
          </a:bodyPr>
          <a:lstStyle/>
          <a:p>
            <a:r>
              <a:rPr lang="es-ES_tradnl" sz="2000" b="1" dirty="0">
                <a:latin typeface="Times New Roman" panose="02020603050405020304" pitchFamily="18" charset="0"/>
                <a:ea typeface="Times New Roman" panose="02020603050405020304" pitchFamily="18" charset="0"/>
              </a:rPr>
              <a:t>Remesas Familiares variación interanual </a:t>
            </a:r>
            <a:endParaRPr lang="es-GT" sz="2000" b="1" dirty="0"/>
          </a:p>
        </p:txBody>
      </p:sp>
      <p:pic>
        <p:nvPicPr>
          <p:cNvPr id="6" name="Imagen 5">
            <a:extLst>
              <a:ext uri="{FF2B5EF4-FFF2-40B4-BE49-F238E27FC236}">
                <a16:creationId xmlns:a16="http://schemas.microsoft.com/office/drawing/2014/main" id="{7FF4A72D-8DBD-40F4-B78A-C30AB11D2F89}"/>
              </a:ext>
            </a:extLst>
          </p:cNvPr>
          <p:cNvPicPr>
            <a:picLocks noChangeAspect="1"/>
          </p:cNvPicPr>
          <p:nvPr/>
        </p:nvPicPr>
        <p:blipFill>
          <a:blip r:embed="rId2"/>
          <a:stretch>
            <a:fillRect/>
          </a:stretch>
        </p:blipFill>
        <p:spPr>
          <a:xfrm>
            <a:off x="4727236" y="2199329"/>
            <a:ext cx="7054574" cy="3552114"/>
          </a:xfrm>
          <a:prstGeom prst="rect">
            <a:avLst/>
          </a:prstGeom>
        </p:spPr>
      </p:pic>
    </p:spTree>
    <p:extLst>
      <p:ext uri="{BB962C8B-B14F-4D97-AF65-F5344CB8AC3E}">
        <p14:creationId xmlns:p14="http://schemas.microsoft.com/office/powerpoint/2010/main" val="2911304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440370" y="-24059"/>
            <a:ext cx="10515600" cy="1306443"/>
          </a:xfrm>
        </p:spPr>
        <p:txBody>
          <a:bodyPr>
            <a:normAutofit/>
          </a:bodyPr>
          <a:lstStyle/>
          <a:p>
            <a:pPr lvl="1"/>
            <a:r>
              <a:rPr lang="es-ES_tradnl" sz="3200" b="1" kern="1200" dirty="0">
                <a:solidFill>
                  <a:schemeClr val="tx1"/>
                </a:solidFill>
                <a:latin typeface="Times New Roman" panose="02020603050405020304" pitchFamily="18" charset="0"/>
                <a:ea typeface="+mj-ea"/>
                <a:cs typeface="Times New Roman" panose="02020603050405020304" pitchFamily="18" charset="0"/>
              </a:rPr>
              <a:t>Escenarios Sector Turístico</a:t>
            </a:r>
            <a:endParaRPr lang="es-GT" sz="32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Marcador de contenido 2">
            <a:extLst>
              <a:ext uri="{FF2B5EF4-FFF2-40B4-BE49-F238E27FC236}">
                <a16:creationId xmlns:a16="http://schemas.microsoft.com/office/drawing/2014/main" id="{36AAC6BE-9348-40DC-B6F4-40CDEE2E7C99}"/>
              </a:ext>
            </a:extLst>
          </p:cNvPr>
          <p:cNvSpPr>
            <a:spLocks noGrp="1"/>
          </p:cNvSpPr>
          <p:nvPr>
            <p:ph idx="1"/>
          </p:nvPr>
        </p:nvSpPr>
        <p:spPr>
          <a:xfrm>
            <a:off x="308941" y="1260273"/>
            <a:ext cx="5159236" cy="4808403"/>
          </a:xfrm>
        </p:spPr>
        <p:txBody>
          <a:bodyPr>
            <a:normAutofit/>
          </a:bodyPr>
          <a:lstStyle/>
          <a:p>
            <a:pPr marL="0" indent="0" algn="just">
              <a:buNone/>
            </a:pPr>
            <a:r>
              <a:rPr lang="es-ES" sz="1900" dirty="0">
                <a:latin typeface="Times New Roman" panose="02020603050405020304" pitchFamily="18" charset="0"/>
                <a:cs typeface="Times New Roman" panose="02020603050405020304" pitchFamily="18" charset="0"/>
              </a:rPr>
              <a:t>Como posibles impactos a nivel nacional, se prevén dos escenarios de contracción del 30% y 40% en los que se observa un declive en el número de visitantes de 0.9 y 1.1 millones respectivamente, que equivale a una reducción en la generación de divisas por turismo y viajes de entre 283.1 y 377.5 millones de U.S. Dólares respecto del escenario tendencial estimado para 2020.</a:t>
            </a:r>
            <a:endParaRPr lang="es-GT" sz="19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E106267E-E88E-4915-BB79-807718F97B7B}"/>
              </a:ext>
            </a:extLst>
          </p:cNvPr>
          <p:cNvPicPr>
            <a:picLocks noChangeAspect="1"/>
          </p:cNvPicPr>
          <p:nvPr/>
        </p:nvPicPr>
        <p:blipFill>
          <a:blip r:embed="rId2"/>
          <a:stretch>
            <a:fillRect/>
          </a:stretch>
        </p:blipFill>
        <p:spPr>
          <a:xfrm>
            <a:off x="6413225" y="206948"/>
            <a:ext cx="5159236" cy="3468582"/>
          </a:xfrm>
          <a:prstGeom prst="rect">
            <a:avLst/>
          </a:prstGeom>
        </p:spPr>
      </p:pic>
      <p:pic>
        <p:nvPicPr>
          <p:cNvPr id="7" name="Imagen 6">
            <a:extLst>
              <a:ext uri="{FF2B5EF4-FFF2-40B4-BE49-F238E27FC236}">
                <a16:creationId xmlns:a16="http://schemas.microsoft.com/office/drawing/2014/main" id="{431DDCAF-75CC-43BB-A218-3A4A873EE6B5}"/>
              </a:ext>
            </a:extLst>
          </p:cNvPr>
          <p:cNvPicPr>
            <a:picLocks noChangeAspect="1"/>
          </p:cNvPicPr>
          <p:nvPr/>
        </p:nvPicPr>
        <p:blipFill>
          <a:blip r:embed="rId3"/>
          <a:stretch>
            <a:fillRect/>
          </a:stretch>
        </p:blipFill>
        <p:spPr>
          <a:xfrm>
            <a:off x="6413225" y="3568498"/>
            <a:ext cx="5159236" cy="3289502"/>
          </a:xfrm>
          <a:prstGeom prst="rect">
            <a:avLst/>
          </a:prstGeom>
        </p:spPr>
      </p:pic>
    </p:spTree>
    <p:extLst>
      <p:ext uri="{BB962C8B-B14F-4D97-AF65-F5344CB8AC3E}">
        <p14:creationId xmlns:p14="http://schemas.microsoft.com/office/powerpoint/2010/main" val="2663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440370" y="-24059"/>
            <a:ext cx="10515600" cy="1306443"/>
          </a:xfrm>
        </p:spPr>
        <p:txBody>
          <a:bodyPr>
            <a:normAutofit/>
          </a:bodyPr>
          <a:lstStyle/>
          <a:p>
            <a:pPr lvl="1"/>
            <a:r>
              <a:rPr lang="es-ES_tradnl" sz="3200" b="1" kern="1200" dirty="0">
                <a:solidFill>
                  <a:schemeClr val="tx1"/>
                </a:solidFill>
                <a:latin typeface="Times New Roman" panose="02020603050405020304" pitchFamily="18" charset="0"/>
                <a:ea typeface="+mj-ea"/>
                <a:cs typeface="Times New Roman" panose="02020603050405020304" pitchFamily="18" charset="0"/>
              </a:rPr>
              <a:t>Producto Interno Bruto</a:t>
            </a:r>
            <a:endParaRPr lang="es-GT" sz="32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Marcador de contenido 2">
            <a:extLst>
              <a:ext uri="{FF2B5EF4-FFF2-40B4-BE49-F238E27FC236}">
                <a16:creationId xmlns:a16="http://schemas.microsoft.com/office/drawing/2014/main" id="{36AAC6BE-9348-40DC-B6F4-40CDEE2E7C99}"/>
              </a:ext>
            </a:extLst>
          </p:cNvPr>
          <p:cNvSpPr>
            <a:spLocks noGrp="1"/>
          </p:cNvSpPr>
          <p:nvPr>
            <p:ph idx="1"/>
          </p:nvPr>
        </p:nvSpPr>
        <p:spPr>
          <a:xfrm>
            <a:off x="308941" y="1260273"/>
            <a:ext cx="5159236" cy="4808403"/>
          </a:xfrm>
        </p:spPr>
        <p:txBody>
          <a:bodyPr>
            <a:normAutofit fontScale="92500" lnSpcReduction="10000"/>
          </a:bodyPr>
          <a:lstStyle/>
          <a:p>
            <a:pPr marL="0" marR="31115" indent="0" algn="just">
              <a:lnSpc>
                <a:spcPct val="100000"/>
              </a:lnSpc>
              <a:buNone/>
            </a:pPr>
            <a:r>
              <a:rPr lang="es-ES" sz="1900" dirty="0">
                <a:latin typeface="Times New Roman" panose="02020603050405020304" pitchFamily="18" charset="0"/>
                <a:cs typeface="Times New Roman" panose="02020603050405020304" pitchFamily="18" charset="0"/>
              </a:rPr>
              <a:t>La actividad económica medida en función del Producto Interno Bruto en términos reales mostró para el 2019 un crecimiento de 3.5% superior en 0.4% al registrado en 2018 y dentro del rango establecido en las proyecciones de crecimiento.  De acuerdo con ese comportamiento se esperaba un crecimiento medio cercano a 3.6%; en la estimación se esperaba un desempeño positivo en las actividades económicas. (Banco de Guatemala, enero 2020 “Desempeño Macroeconómico 2019; Perspectivas 2020”).</a:t>
            </a:r>
            <a:endParaRPr lang="es-GT" sz="1900" dirty="0">
              <a:latin typeface="Times New Roman" panose="02020603050405020304" pitchFamily="18" charset="0"/>
              <a:cs typeface="Times New Roman" panose="02020603050405020304" pitchFamily="18" charset="0"/>
            </a:endParaRPr>
          </a:p>
          <a:p>
            <a:pPr marL="0" marR="31115" indent="0" algn="just">
              <a:lnSpc>
                <a:spcPct val="100000"/>
              </a:lnSpc>
              <a:buNone/>
            </a:pPr>
            <a:r>
              <a:rPr lang="es-ES" sz="1900" dirty="0">
                <a:latin typeface="Times New Roman" panose="02020603050405020304" pitchFamily="18" charset="0"/>
                <a:cs typeface="Times New Roman" panose="02020603050405020304" pitchFamily="18" charset="0"/>
              </a:rPr>
              <a:t>A raíz de la crisis epidemiológica, el Banco de Guatemala, prevé que la tasa de crecimiento de la economía para el 2020, podría presentar tres escenarios un escenario alto que plantea con un crecimiento de -1.5%; un escenario medio de -2.5% y un escenario bajo en el orden de -3.5%. </a:t>
            </a:r>
            <a:endParaRPr lang="es-GT" sz="19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7BA88280-06DD-4592-BE5D-A8247A520059}"/>
              </a:ext>
            </a:extLst>
          </p:cNvPr>
          <p:cNvPicPr>
            <a:picLocks noChangeAspect="1"/>
          </p:cNvPicPr>
          <p:nvPr/>
        </p:nvPicPr>
        <p:blipFill>
          <a:blip r:embed="rId2"/>
          <a:stretch>
            <a:fillRect/>
          </a:stretch>
        </p:blipFill>
        <p:spPr>
          <a:xfrm>
            <a:off x="5621123" y="1441278"/>
            <a:ext cx="6414882" cy="4627398"/>
          </a:xfrm>
          <a:prstGeom prst="rect">
            <a:avLst/>
          </a:prstGeom>
        </p:spPr>
      </p:pic>
      <p:sp>
        <p:nvSpPr>
          <p:cNvPr id="6" name="Rectángulo 5">
            <a:extLst>
              <a:ext uri="{FF2B5EF4-FFF2-40B4-BE49-F238E27FC236}">
                <a16:creationId xmlns:a16="http://schemas.microsoft.com/office/drawing/2014/main" id="{59898A5D-401E-4329-B8F4-B4109A0883ED}"/>
              </a:ext>
            </a:extLst>
          </p:cNvPr>
          <p:cNvSpPr/>
          <p:nvPr/>
        </p:nvSpPr>
        <p:spPr>
          <a:xfrm>
            <a:off x="6208365" y="913052"/>
            <a:ext cx="5801140" cy="400110"/>
          </a:xfrm>
          <a:prstGeom prst="rect">
            <a:avLst/>
          </a:prstGeom>
        </p:spPr>
        <p:txBody>
          <a:bodyPr wrap="none">
            <a:spAutoFit/>
          </a:bodyPr>
          <a:lstStyle/>
          <a:p>
            <a:pPr marR="31115" algn="ctr">
              <a:spcAft>
                <a:spcPts val="0"/>
              </a:spcAft>
            </a:pPr>
            <a:r>
              <a:rPr lang="es-ES_tradnl" sz="2000" b="1" dirty="0">
                <a:latin typeface="Times New Roman" panose="02020603050405020304" pitchFamily="18" charset="0"/>
              </a:rPr>
              <a:t>Escenarios de choque en el Producto Interno Bruto</a:t>
            </a:r>
            <a:endParaRPr lang="es-GT" sz="2000" b="1" dirty="0">
              <a:latin typeface="Times New Roman" panose="02020603050405020304" pitchFamily="18" charset="0"/>
            </a:endParaRPr>
          </a:p>
        </p:txBody>
      </p:sp>
    </p:spTree>
    <p:extLst>
      <p:ext uri="{BB962C8B-B14F-4D97-AF65-F5344CB8AC3E}">
        <p14:creationId xmlns:p14="http://schemas.microsoft.com/office/powerpoint/2010/main" val="138743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440370" y="-24059"/>
            <a:ext cx="10515600" cy="1306443"/>
          </a:xfrm>
        </p:spPr>
        <p:txBody>
          <a:bodyPr>
            <a:normAutofit/>
          </a:bodyPr>
          <a:lstStyle/>
          <a:p>
            <a:pPr lvl="1"/>
            <a:r>
              <a:rPr lang="es-ES_tradnl" sz="3200" b="1" kern="1200" dirty="0">
                <a:solidFill>
                  <a:schemeClr val="tx1"/>
                </a:solidFill>
                <a:latin typeface="Times New Roman" panose="02020603050405020304" pitchFamily="18" charset="0"/>
                <a:ea typeface="+mj-ea"/>
                <a:cs typeface="Times New Roman" panose="02020603050405020304" pitchFamily="18" charset="0"/>
              </a:rPr>
              <a:t>Estrategia Financiera para la atención de la Emergencia</a:t>
            </a:r>
            <a:endParaRPr lang="es-GT" sz="32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8" name="Rectángulo 7">
            <a:extLst>
              <a:ext uri="{FF2B5EF4-FFF2-40B4-BE49-F238E27FC236}">
                <a16:creationId xmlns:a16="http://schemas.microsoft.com/office/drawing/2014/main" id="{C80217D8-65F6-4357-9462-FD9F820CB825}"/>
              </a:ext>
            </a:extLst>
          </p:cNvPr>
          <p:cNvSpPr/>
          <p:nvPr/>
        </p:nvSpPr>
        <p:spPr>
          <a:xfrm>
            <a:off x="7341705" y="1358820"/>
            <a:ext cx="4585252" cy="5355312"/>
          </a:xfrm>
          <a:prstGeom prst="rect">
            <a:avLst/>
          </a:prstGeom>
        </p:spPr>
        <p:txBody>
          <a:bodyPr wrap="square">
            <a:spAutoFit/>
          </a:bodyPr>
          <a:lstStyle/>
          <a:p>
            <a:pPr algn="just">
              <a:spcAft>
                <a:spcPts val="0"/>
              </a:spcAft>
            </a:pPr>
            <a:r>
              <a:rPr lang="es-ES" sz="1900" dirty="0">
                <a:latin typeface="Times New Roman" panose="02020603050405020304" pitchFamily="18" charset="0"/>
                <a:cs typeface="Times New Roman" panose="02020603050405020304" pitchFamily="18" charset="0"/>
              </a:rPr>
              <a:t>La atención de la emergencia en la fase de contingencia y atención, enfoca los esfuerzos en aplanar la curva epidemiológica; sin embargo, las medidas necesarias para lograr este objetivo reducen la actividad económica. De esta forma, la recesión resultante, es una medida necesaria de salud pública. Mantener a los trabajadores lejos del trabajo y a los consumidores lejos del consumo reduce la actividad económica. </a:t>
            </a:r>
          </a:p>
          <a:p>
            <a:pPr algn="just">
              <a:spcAft>
                <a:spcPts val="0"/>
              </a:spcAft>
            </a:pPr>
            <a:endParaRPr lang="es-ES" sz="1900" dirty="0">
              <a:latin typeface="Times New Roman" panose="02020603050405020304" pitchFamily="18" charset="0"/>
              <a:cs typeface="Times New Roman" panose="02020603050405020304" pitchFamily="18" charset="0"/>
            </a:endParaRPr>
          </a:p>
          <a:p>
            <a:pPr algn="just">
              <a:spcAft>
                <a:spcPts val="0"/>
              </a:spcAft>
            </a:pPr>
            <a:r>
              <a:rPr lang="es-ES" sz="1900" dirty="0">
                <a:latin typeface="Times New Roman" panose="02020603050405020304" pitchFamily="18" charset="0"/>
                <a:cs typeface="Times New Roman" panose="02020603050405020304" pitchFamily="18" charset="0"/>
              </a:rPr>
              <a:t>Para reducir y mitigar estos efectos es necesaria la coordinación entre la política de salud orientada a contener el contagio, atender la emergencia sanitaria y la política económica para contener la recesión y atender los efectos e impactos económicos resultantes de la crisis.</a:t>
            </a:r>
            <a:endParaRPr lang="es-GT" sz="19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17AEDA5F-3E7D-4992-8A0A-9B39313A16D9}"/>
              </a:ext>
            </a:extLst>
          </p:cNvPr>
          <p:cNvPicPr>
            <a:picLocks noChangeAspect="1"/>
          </p:cNvPicPr>
          <p:nvPr/>
        </p:nvPicPr>
        <p:blipFill>
          <a:blip r:embed="rId2"/>
          <a:stretch>
            <a:fillRect/>
          </a:stretch>
        </p:blipFill>
        <p:spPr>
          <a:xfrm>
            <a:off x="72565" y="1755647"/>
            <a:ext cx="7007146" cy="5053259"/>
          </a:xfrm>
          <a:prstGeom prst="rect">
            <a:avLst/>
          </a:prstGeom>
        </p:spPr>
      </p:pic>
      <p:sp>
        <p:nvSpPr>
          <p:cNvPr id="10" name="Rectángulo 9">
            <a:extLst>
              <a:ext uri="{FF2B5EF4-FFF2-40B4-BE49-F238E27FC236}">
                <a16:creationId xmlns:a16="http://schemas.microsoft.com/office/drawing/2014/main" id="{72565C79-BF25-4F7C-BA89-16D0C56183BD}"/>
              </a:ext>
            </a:extLst>
          </p:cNvPr>
          <p:cNvSpPr/>
          <p:nvPr/>
        </p:nvSpPr>
        <p:spPr>
          <a:xfrm>
            <a:off x="265043" y="1306443"/>
            <a:ext cx="7162392" cy="400110"/>
          </a:xfrm>
          <a:prstGeom prst="rect">
            <a:avLst/>
          </a:prstGeom>
        </p:spPr>
        <p:txBody>
          <a:bodyPr wrap="square">
            <a:spAutoFit/>
          </a:bodyPr>
          <a:lstStyle/>
          <a:p>
            <a:r>
              <a:rPr lang="es-ES_tradnl" sz="2000" b="1" dirty="0">
                <a:latin typeface="Times New Roman" panose="02020603050405020304" pitchFamily="18" charset="0"/>
              </a:rPr>
              <a:t>Aplanar las curvas: la epidemiológica y la recesión económica</a:t>
            </a:r>
            <a:endParaRPr lang="es-GT" sz="2000" b="1" dirty="0">
              <a:latin typeface="Times New Roman" panose="02020603050405020304" pitchFamily="18" charset="0"/>
            </a:endParaRPr>
          </a:p>
        </p:txBody>
      </p:sp>
    </p:spTree>
    <p:extLst>
      <p:ext uri="{BB962C8B-B14F-4D97-AF65-F5344CB8AC3E}">
        <p14:creationId xmlns:p14="http://schemas.microsoft.com/office/powerpoint/2010/main" val="200870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440370" y="-24059"/>
            <a:ext cx="10515600" cy="1306443"/>
          </a:xfrm>
        </p:spPr>
        <p:txBody>
          <a:bodyPr>
            <a:normAutofit/>
          </a:bodyPr>
          <a:lstStyle/>
          <a:p>
            <a:pPr lvl="1"/>
            <a:r>
              <a:rPr lang="es-ES_tradnl" sz="3200" b="1" kern="1200" dirty="0">
                <a:solidFill>
                  <a:schemeClr val="tx1"/>
                </a:solidFill>
                <a:latin typeface="Times New Roman" panose="02020603050405020304" pitchFamily="18" charset="0"/>
                <a:ea typeface="+mj-ea"/>
                <a:cs typeface="Times New Roman" panose="02020603050405020304" pitchFamily="18" charset="0"/>
              </a:rPr>
              <a:t>Estrategia Financiera para la atención de la Emergencia</a:t>
            </a:r>
            <a:endParaRPr lang="es-GT" sz="32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8" name="Rectángulo 7">
            <a:extLst>
              <a:ext uri="{FF2B5EF4-FFF2-40B4-BE49-F238E27FC236}">
                <a16:creationId xmlns:a16="http://schemas.microsoft.com/office/drawing/2014/main" id="{C80217D8-65F6-4357-9462-FD9F820CB825}"/>
              </a:ext>
            </a:extLst>
          </p:cNvPr>
          <p:cNvSpPr/>
          <p:nvPr/>
        </p:nvSpPr>
        <p:spPr>
          <a:xfrm>
            <a:off x="206327" y="1168925"/>
            <a:ext cx="4241511" cy="5062924"/>
          </a:xfrm>
          <a:prstGeom prst="rect">
            <a:avLst/>
          </a:prstGeom>
        </p:spPr>
        <p:txBody>
          <a:bodyPr wrap="square">
            <a:spAutoFit/>
          </a:bodyPr>
          <a:lstStyle/>
          <a:p>
            <a:pPr algn="just"/>
            <a:r>
              <a:rPr lang="es-ES" sz="1900" dirty="0">
                <a:latin typeface="Times New Roman" panose="02020603050405020304" pitchFamily="18" charset="0"/>
                <a:cs typeface="Times New Roman" panose="02020603050405020304" pitchFamily="18" charset="0"/>
              </a:rPr>
              <a:t>La respuesta involucra acciones de asistencia humanitaria a la población afectada mediante programas de apoyo.</a:t>
            </a:r>
          </a:p>
          <a:p>
            <a:pPr algn="just"/>
            <a:endParaRPr lang="es-ES" sz="1900" dirty="0">
              <a:latin typeface="Times New Roman" panose="02020603050405020304" pitchFamily="18" charset="0"/>
              <a:cs typeface="Times New Roman" panose="02020603050405020304" pitchFamily="18" charset="0"/>
            </a:endParaRPr>
          </a:p>
          <a:p>
            <a:pPr algn="just"/>
            <a:r>
              <a:rPr lang="es-ES" sz="1900" dirty="0">
                <a:latin typeface="Times New Roman" panose="02020603050405020304" pitchFamily="18" charset="0"/>
                <a:cs typeface="Times New Roman" panose="02020603050405020304" pitchFamily="18" charset="0"/>
              </a:rPr>
              <a:t>La rehabilitación se enfoca en mantener la inversión en infraestructura y equipamiento en salud, protección del empleo y restablecimiento de la actividad económica.</a:t>
            </a:r>
          </a:p>
          <a:p>
            <a:pPr algn="just"/>
            <a:endParaRPr lang="es-ES" sz="1900" dirty="0">
              <a:latin typeface="Times New Roman" panose="02020603050405020304" pitchFamily="18" charset="0"/>
              <a:cs typeface="Times New Roman" panose="02020603050405020304" pitchFamily="18" charset="0"/>
            </a:endParaRPr>
          </a:p>
          <a:p>
            <a:pPr algn="just"/>
            <a:r>
              <a:rPr lang="es-ES" sz="1900" dirty="0">
                <a:latin typeface="Times New Roman" panose="02020603050405020304" pitchFamily="18" charset="0"/>
                <a:cs typeface="Times New Roman" panose="02020603050405020304" pitchFamily="18" charset="0"/>
              </a:rPr>
              <a:t>La reconstrucción promueve acciones estructurales para la recuperación de las finanzas públicas y el apoyo a la estrategia de recuperación económica, mediante revisión del gasto público y el fortalecimiento de los ingresos tributarios.</a:t>
            </a:r>
            <a:endParaRPr lang="es-GT" sz="1900"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03BE778C-3D5F-4EB1-BDA9-4062801EDDA2}"/>
              </a:ext>
            </a:extLst>
          </p:cNvPr>
          <p:cNvPicPr>
            <a:picLocks noChangeAspect="1"/>
          </p:cNvPicPr>
          <p:nvPr/>
        </p:nvPicPr>
        <p:blipFill>
          <a:blip r:embed="rId2"/>
          <a:stretch>
            <a:fillRect/>
          </a:stretch>
        </p:blipFill>
        <p:spPr>
          <a:xfrm>
            <a:off x="4667223" y="1168925"/>
            <a:ext cx="7318450" cy="5481351"/>
          </a:xfrm>
          <a:prstGeom prst="rect">
            <a:avLst/>
          </a:prstGeom>
        </p:spPr>
      </p:pic>
    </p:spTree>
    <p:extLst>
      <p:ext uri="{BB962C8B-B14F-4D97-AF65-F5344CB8AC3E}">
        <p14:creationId xmlns:p14="http://schemas.microsoft.com/office/powerpoint/2010/main" val="4035877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440370" y="-24059"/>
            <a:ext cx="10515600" cy="1306443"/>
          </a:xfrm>
        </p:spPr>
        <p:txBody>
          <a:bodyPr>
            <a:normAutofit/>
          </a:bodyPr>
          <a:lstStyle/>
          <a:p>
            <a:pPr lvl="1"/>
            <a:r>
              <a:rPr lang="es-MX" sz="3200" b="1" kern="1200" dirty="0">
                <a:solidFill>
                  <a:schemeClr val="tx1"/>
                </a:solidFill>
                <a:latin typeface="Times New Roman" panose="02020603050405020304" pitchFamily="18" charset="0"/>
                <a:ea typeface="+mj-ea"/>
                <a:cs typeface="Times New Roman" panose="02020603050405020304" pitchFamily="18" charset="0"/>
              </a:rPr>
              <a:t>Fondos y programas como compensadores sociales</a:t>
            </a:r>
            <a:endParaRPr lang="es-GT" sz="32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8" name="Rectángulo 7">
            <a:extLst>
              <a:ext uri="{FF2B5EF4-FFF2-40B4-BE49-F238E27FC236}">
                <a16:creationId xmlns:a16="http://schemas.microsoft.com/office/drawing/2014/main" id="{C80217D8-65F6-4357-9462-FD9F820CB825}"/>
              </a:ext>
            </a:extLst>
          </p:cNvPr>
          <p:cNvSpPr/>
          <p:nvPr/>
        </p:nvSpPr>
        <p:spPr>
          <a:xfrm>
            <a:off x="370751" y="1030741"/>
            <a:ext cx="11380879" cy="1261884"/>
          </a:xfrm>
          <a:prstGeom prst="rect">
            <a:avLst/>
          </a:prstGeom>
        </p:spPr>
        <p:txBody>
          <a:bodyPr wrap="square">
            <a:spAutoFit/>
          </a:bodyPr>
          <a:lstStyle/>
          <a:p>
            <a:pPr algn="just"/>
            <a:r>
              <a:rPr lang="es-ES_tradnl" sz="1900" dirty="0">
                <a:latin typeface="Times New Roman" panose="02020603050405020304" pitchFamily="18" charset="0"/>
                <a:cs typeface="Times New Roman" panose="02020603050405020304" pitchFamily="18" charset="0"/>
              </a:rPr>
              <a:t>Los principales programas creados para proteger a los grupos más vulnerables y mitigar la crisis económica,  constituyen un </a:t>
            </a:r>
            <a:r>
              <a:rPr lang="es-ES" sz="1900" dirty="0">
                <a:latin typeface="Times New Roman" panose="02020603050405020304" pitchFamily="18" charset="0"/>
                <a:cs typeface="Times New Roman" panose="02020603050405020304" pitchFamily="18" charset="0"/>
              </a:rPr>
              <a:t>conjunto de asignaciones especiales para la atención de la emergencia que ascienden a Q 14,199.8 millones, equivalentes a un estímulo fiscal en el orden del 2.4% del Producto Interno Bruto Potencial estimado para el 2020.</a:t>
            </a:r>
            <a:endParaRPr lang="es-GT" sz="1900" dirty="0">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5D8739EC-DD5A-4FE5-B976-573FBB5D3DB8}"/>
              </a:ext>
            </a:extLst>
          </p:cNvPr>
          <p:cNvGraphicFramePr>
            <a:graphicFrameLocks noGrp="1"/>
          </p:cNvGraphicFramePr>
          <p:nvPr>
            <p:extLst>
              <p:ext uri="{D42A27DB-BD31-4B8C-83A1-F6EECF244321}">
                <p14:modId xmlns:p14="http://schemas.microsoft.com/office/powerpoint/2010/main" val="3096216362"/>
              </p:ext>
            </p:extLst>
          </p:nvPr>
        </p:nvGraphicFramePr>
        <p:xfrm>
          <a:off x="1684681" y="2160105"/>
          <a:ext cx="9271289" cy="4585254"/>
        </p:xfrm>
        <a:graphic>
          <a:graphicData uri="http://schemas.openxmlformats.org/drawingml/2006/table">
            <a:tbl>
              <a:tblPr firstRow="1" firstCol="1" bandRow="1"/>
              <a:tblGrid>
                <a:gridCol w="3889203">
                  <a:extLst>
                    <a:ext uri="{9D8B030D-6E8A-4147-A177-3AD203B41FA5}">
                      <a16:colId xmlns:a16="http://schemas.microsoft.com/office/drawing/2014/main" val="3885813015"/>
                    </a:ext>
                  </a:extLst>
                </a:gridCol>
                <a:gridCol w="4017998">
                  <a:extLst>
                    <a:ext uri="{9D8B030D-6E8A-4147-A177-3AD203B41FA5}">
                      <a16:colId xmlns:a16="http://schemas.microsoft.com/office/drawing/2014/main" val="3066025576"/>
                    </a:ext>
                  </a:extLst>
                </a:gridCol>
                <a:gridCol w="1364088">
                  <a:extLst>
                    <a:ext uri="{9D8B030D-6E8A-4147-A177-3AD203B41FA5}">
                      <a16:colId xmlns:a16="http://schemas.microsoft.com/office/drawing/2014/main" val="2176903336"/>
                    </a:ext>
                  </a:extLst>
                </a:gridCol>
              </a:tblGrid>
              <a:tr h="311958">
                <a:tc>
                  <a:txBody>
                    <a:bodyPr/>
                    <a:lstStyle/>
                    <a:p>
                      <a:pPr algn="ctr">
                        <a:lnSpc>
                          <a:spcPct val="115000"/>
                        </a:lnSpc>
                        <a:spcAft>
                          <a:spcPts val="0"/>
                        </a:spcAft>
                      </a:pPr>
                      <a:r>
                        <a:rPr lang="es-MX"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Actividad</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es-MX"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Responsable</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es-MX"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Presupuesto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937071638"/>
                  </a:ext>
                </a:extLst>
              </a:tr>
              <a:tr h="311958">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Bono Familia</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Ministerio de Desarrollo Social</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6,003.4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9808635"/>
                  </a:ext>
                </a:extLst>
              </a:tr>
              <a:tr h="311958">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Fondo para capital de trabajo</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Crédito Hipotecario Nacional</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2,980.0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458447"/>
                  </a:ext>
                </a:extLst>
              </a:tr>
              <a:tr h="311958">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Fondo de Protección del Empleo</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Ministerio de Economía</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2,000.0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2070815"/>
                  </a:ext>
                </a:extLst>
              </a:tr>
              <a:tr h="311958">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Fideicomiso MIPYME</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Ministerio de Economía</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400.0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222579"/>
                  </a:ext>
                </a:extLst>
              </a:tr>
              <a:tr h="311958">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Bolsa de Alimentos</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Ministerio de Agricultura</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350.0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693600"/>
                  </a:ext>
                </a:extLst>
              </a:tr>
              <a:tr h="311958">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Bolsa de Alimentos</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Ministerio de Desarrollo Social</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350.0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806218"/>
                  </a:ext>
                </a:extLst>
              </a:tr>
              <a:tr h="384572">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Aporte Tarifa Social de Energía</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Instituto Nacional de Electrificación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270.0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280326"/>
                  </a:ext>
                </a:extLst>
              </a:tr>
              <a:tr h="311958">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Bono de Asistencia para personas afectadas</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Ministerio de Desarrollo Social</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100.0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4918534"/>
                  </a:ext>
                </a:extLst>
              </a:tr>
              <a:tr h="384572">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Aporte Económico Adulto Mayor</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Ministerio de Trabajo y Previsión Social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50.0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6223447"/>
                  </a:ext>
                </a:extLst>
              </a:tr>
              <a:tr h="311958">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Apoyo a Agricultores (insumos y mini riego)</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Ministerio de Agricultura</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1.3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9636820"/>
                  </a:ext>
                </a:extLst>
              </a:tr>
              <a:tr h="384572">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Insumos médicos diversos</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Ministerio de Salud Pública y Asistencia Social</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1,694.4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647396"/>
                  </a:ext>
                </a:extLst>
              </a:tr>
              <a:tr h="311958">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Otras Intervenciones</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Diversas entidades</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100.6 </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886633"/>
                  </a:ext>
                </a:extLst>
              </a:tr>
              <a:tr h="311958">
                <a:tc gridSpan="2">
                  <a:txBody>
                    <a:bodyPr/>
                    <a:lstStyle/>
                    <a:p>
                      <a:pPr algn="r">
                        <a:lnSpc>
                          <a:spcPct val="115000"/>
                        </a:lnSpc>
                        <a:spcAft>
                          <a:spcPts val="0"/>
                        </a:spcAft>
                      </a:pPr>
                      <a:r>
                        <a:rPr lang="es-MX"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GT"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s-GT"/>
                    </a:p>
                  </a:txBody>
                  <a:tcPr/>
                </a:tc>
                <a:tc>
                  <a:txBody>
                    <a:bodyPr/>
                    <a:lstStyle/>
                    <a:p>
                      <a:pPr algn="r">
                        <a:lnSpc>
                          <a:spcPct val="115000"/>
                        </a:lnSpc>
                        <a:spcAft>
                          <a:spcPts val="0"/>
                        </a:spcAft>
                      </a:pPr>
                      <a:r>
                        <a:rPr lang="es-MX"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14,299.8</a:t>
                      </a:r>
                      <a:endParaRPr lang="es-GT"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690449049"/>
                  </a:ext>
                </a:extLst>
              </a:tr>
            </a:tbl>
          </a:graphicData>
        </a:graphic>
      </p:graphicFrame>
    </p:spTree>
    <p:extLst>
      <p:ext uri="{BB962C8B-B14F-4D97-AF65-F5344CB8AC3E}">
        <p14:creationId xmlns:p14="http://schemas.microsoft.com/office/powerpoint/2010/main" val="2412874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440370" y="-24059"/>
            <a:ext cx="10515600" cy="1306443"/>
          </a:xfrm>
        </p:spPr>
        <p:txBody>
          <a:bodyPr>
            <a:normAutofit/>
          </a:bodyPr>
          <a:lstStyle/>
          <a:p>
            <a:pPr lvl="1"/>
            <a:r>
              <a:rPr lang="es-ES_tradnl" sz="3200" b="1" kern="1200" dirty="0">
                <a:solidFill>
                  <a:schemeClr val="tx1"/>
                </a:solidFill>
                <a:latin typeface="Times New Roman" panose="02020603050405020304" pitchFamily="18" charset="0"/>
                <a:ea typeface="+mj-ea"/>
                <a:cs typeface="Times New Roman" panose="02020603050405020304" pitchFamily="18" charset="0"/>
              </a:rPr>
              <a:t>Transparencia y Rendición de Cuentas</a:t>
            </a:r>
            <a:endParaRPr lang="es-GT" sz="32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8" name="Rectángulo 7">
            <a:extLst>
              <a:ext uri="{FF2B5EF4-FFF2-40B4-BE49-F238E27FC236}">
                <a16:creationId xmlns:a16="http://schemas.microsoft.com/office/drawing/2014/main" id="{C80217D8-65F6-4357-9462-FD9F820CB825}"/>
              </a:ext>
            </a:extLst>
          </p:cNvPr>
          <p:cNvSpPr/>
          <p:nvPr/>
        </p:nvSpPr>
        <p:spPr>
          <a:xfrm>
            <a:off x="7436087" y="1383671"/>
            <a:ext cx="4585252" cy="5062924"/>
          </a:xfrm>
          <a:prstGeom prst="rect">
            <a:avLst/>
          </a:prstGeom>
        </p:spPr>
        <p:txBody>
          <a:bodyPr wrap="square">
            <a:spAutoFit/>
          </a:bodyPr>
          <a:lstStyle/>
          <a:p>
            <a:pPr algn="just"/>
            <a:r>
              <a:rPr lang="es-ES" sz="1900" dirty="0">
                <a:latin typeface="Times New Roman" panose="02020603050405020304" pitchFamily="18" charset="0"/>
                <a:cs typeface="Times New Roman" panose="02020603050405020304" pitchFamily="18" charset="0"/>
              </a:rPr>
              <a:t>Para el seguimiento de los programas y medidas sociales y económicos más relevantes, se implementó en el portal del Ministerio de Finanzas Públicas el tablero “Seguimiento a los Programas Sociales y Económicos”.</a:t>
            </a:r>
          </a:p>
          <a:p>
            <a:pPr algn="just"/>
            <a:endParaRPr lang="es-ES" sz="1900" dirty="0">
              <a:latin typeface="Times New Roman" panose="02020603050405020304" pitchFamily="18" charset="0"/>
              <a:cs typeface="Times New Roman" panose="02020603050405020304" pitchFamily="18" charset="0"/>
            </a:endParaRPr>
          </a:p>
          <a:p>
            <a:pPr algn="just"/>
            <a:r>
              <a:rPr lang="es-ES_tradnl" sz="1900" dirty="0">
                <a:latin typeface="Times New Roman" panose="02020603050405020304" pitchFamily="18" charset="0"/>
                <a:cs typeface="Times New Roman" panose="02020603050405020304" pitchFamily="18" charset="0"/>
              </a:rPr>
              <a:t>El tablero permite en formato de datos abiertos, dar seguimiento al gasto efectuado en el programa 94 denominado “Atención de Desastres Naturales y Calamidades Públicas” que contiene y detalla el gasto realizado en los subprogramas 01 y 09 denominados “Estado de Calamidad Pública por Emergencia COVID-19” creados en función de lo establecido en el Decreto Gubernativo 05-2020 de la Presidencia de la República.</a:t>
            </a:r>
            <a:endParaRPr lang="es-GT" sz="1900" dirty="0">
              <a:latin typeface="Times New Roman" panose="02020603050405020304" pitchFamily="18" charset="0"/>
              <a:cs typeface="Times New Roman" panose="02020603050405020304" pitchFamily="18" charset="0"/>
            </a:endParaRPr>
          </a:p>
        </p:txBody>
      </p:sp>
      <p:sp>
        <p:nvSpPr>
          <p:cNvPr id="10" name="Rectángulo 9">
            <a:extLst>
              <a:ext uri="{FF2B5EF4-FFF2-40B4-BE49-F238E27FC236}">
                <a16:creationId xmlns:a16="http://schemas.microsoft.com/office/drawing/2014/main" id="{72565C79-BF25-4F7C-BA89-16D0C56183BD}"/>
              </a:ext>
            </a:extLst>
          </p:cNvPr>
          <p:cNvSpPr/>
          <p:nvPr/>
        </p:nvSpPr>
        <p:spPr>
          <a:xfrm>
            <a:off x="265043" y="1183616"/>
            <a:ext cx="7162392" cy="400110"/>
          </a:xfrm>
          <a:prstGeom prst="rect">
            <a:avLst/>
          </a:prstGeom>
        </p:spPr>
        <p:txBody>
          <a:bodyPr wrap="square">
            <a:spAutoFit/>
          </a:bodyPr>
          <a:lstStyle/>
          <a:p>
            <a:r>
              <a:rPr lang="es-ES_tradnl" sz="2000" b="1" dirty="0">
                <a:latin typeface="Times New Roman" panose="02020603050405020304" pitchFamily="18" charset="0"/>
              </a:rPr>
              <a:t>Tablero de seguimiento a Programas Sociales y Económicos</a:t>
            </a:r>
            <a:endParaRPr lang="es-GT" sz="2000" b="1" dirty="0">
              <a:latin typeface="Times New Roman" panose="02020603050405020304" pitchFamily="18" charset="0"/>
            </a:endParaRPr>
          </a:p>
        </p:txBody>
      </p:sp>
      <p:pic>
        <p:nvPicPr>
          <p:cNvPr id="3" name="Imagen 2">
            <a:extLst>
              <a:ext uri="{FF2B5EF4-FFF2-40B4-BE49-F238E27FC236}">
                <a16:creationId xmlns:a16="http://schemas.microsoft.com/office/drawing/2014/main" id="{10839583-17CD-4D82-9643-0496DC1E9CDD}"/>
              </a:ext>
            </a:extLst>
          </p:cNvPr>
          <p:cNvPicPr>
            <a:picLocks noChangeAspect="1"/>
          </p:cNvPicPr>
          <p:nvPr/>
        </p:nvPicPr>
        <p:blipFill>
          <a:blip r:embed="rId2"/>
          <a:stretch>
            <a:fillRect/>
          </a:stretch>
        </p:blipFill>
        <p:spPr>
          <a:xfrm>
            <a:off x="265044" y="1674340"/>
            <a:ext cx="7003432" cy="5078894"/>
          </a:xfrm>
          <a:prstGeom prst="rect">
            <a:avLst/>
          </a:prstGeom>
        </p:spPr>
      </p:pic>
    </p:spTree>
    <p:extLst>
      <p:ext uri="{BB962C8B-B14F-4D97-AF65-F5344CB8AC3E}">
        <p14:creationId xmlns:p14="http://schemas.microsoft.com/office/powerpoint/2010/main" val="268313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p:txBody>
          <a:bodyPr>
            <a:normAutofit/>
          </a:bodyPr>
          <a:lstStyle/>
          <a:p>
            <a:r>
              <a:rPr lang="es-ES_tradnl" sz="4000" b="1" dirty="0">
                <a:latin typeface="Times New Roman" panose="02020603050405020304" pitchFamily="18" charset="0"/>
                <a:cs typeface="Times New Roman" panose="02020603050405020304" pitchFamily="18" charset="0"/>
              </a:rPr>
              <a:t>Introducción</a:t>
            </a:r>
            <a:endParaRPr lang="es-GT" sz="4000"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36AAC6BE-9348-40DC-B6F4-40CDEE2E7C99}"/>
              </a:ext>
            </a:extLst>
          </p:cNvPr>
          <p:cNvSpPr>
            <a:spLocks noGrp="1"/>
          </p:cNvSpPr>
          <p:nvPr>
            <p:ph idx="1"/>
          </p:nvPr>
        </p:nvSpPr>
        <p:spPr/>
        <p:txBody>
          <a:bodyPr>
            <a:normAutofit/>
          </a:bodyPr>
          <a:lstStyle/>
          <a:p>
            <a:pPr marL="0" indent="0" algn="just">
              <a:buNone/>
            </a:pPr>
            <a:r>
              <a:rPr lang="es-ES" sz="2400" dirty="0">
                <a:latin typeface="Times New Roman" panose="02020603050405020304" pitchFamily="18" charset="0"/>
                <a:cs typeface="Times New Roman" panose="02020603050405020304" pitchFamily="18" charset="0"/>
              </a:rPr>
              <a:t>El Ministerio de Finanzas Públicas ha incluido en su proceso de Formulación presupuestaria durante los últimos cinco ejercicios fiscales, </a:t>
            </a:r>
            <a:br>
              <a:rPr lang="es-ES" sz="2400" dirty="0">
                <a:latin typeface="Times New Roman" panose="02020603050405020304" pitchFamily="18" charset="0"/>
                <a:cs typeface="Times New Roman" panose="02020603050405020304" pitchFamily="18" charset="0"/>
              </a:rPr>
            </a:br>
            <a:r>
              <a:rPr lang="es-ES" sz="2400" dirty="0">
                <a:latin typeface="Times New Roman" panose="02020603050405020304" pitchFamily="18" charset="0"/>
                <a:cs typeface="Times New Roman" panose="02020603050405020304" pitchFamily="18" charset="0"/>
              </a:rPr>
              <a:t>una separata que focaliza la identificación, análisis y evaluación de los riesgos fiscales que podrían impactar la evolución de las variables fiscales y afectar la sostenibilidad de la deuda pública en el mediano plazo. </a:t>
            </a:r>
          </a:p>
          <a:p>
            <a:pPr algn="just"/>
            <a:endParaRPr lang="es-ES" sz="2400" dirty="0">
              <a:latin typeface="Times New Roman" panose="02020603050405020304" pitchFamily="18" charset="0"/>
              <a:cs typeface="Times New Roman" panose="02020603050405020304" pitchFamily="18" charset="0"/>
            </a:endParaRPr>
          </a:p>
          <a:p>
            <a:pPr marL="0" indent="0" algn="just">
              <a:buNone/>
            </a:pPr>
            <a:r>
              <a:rPr lang="es-ES_tradnl" sz="2400" dirty="0">
                <a:latin typeface="Times New Roman" panose="02020603050405020304" pitchFamily="18" charset="0"/>
                <a:cs typeface="Times New Roman" panose="02020603050405020304" pitchFamily="18" charset="0"/>
              </a:rPr>
              <a:t>La importancia de la separata radica en la identificación de medidas de mitigación de riesgos fiscales tales como controles directos o los límites de exposición, elaboración de estrategias para la gestión de riesgos financieros, regulaciones, y otras medidas y mecanismos para transferir o compartir el riesgo.</a:t>
            </a:r>
            <a:endParaRPr lang="es-G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233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440370" y="-24059"/>
            <a:ext cx="10515600" cy="1306443"/>
          </a:xfrm>
        </p:spPr>
        <p:txBody>
          <a:bodyPr>
            <a:normAutofit/>
          </a:bodyPr>
          <a:lstStyle/>
          <a:p>
            <a:pPr lvl="1"/>
            <a:r>
              <a:rPr lang="es-ES_tradnl" sz="3200" b="1" kern="1200" dirty="0">
                <a:solidFill>
                  <a:schemeClr val="tx1"/>
                </a:solidFill>
                <a:latin typeface="Times New Roman" panose="02020603050405020304" pitchFamily="18" charset="0"/>
                <a:ea typeface="+mj-ea"/>
                <a:cs typeface="Times New Roman" panose="02020603050405020304" pitchFamily="18" charset="0"/>
              </a:rPr>
              <a:t>Riesgo de desastres provocados por fenómenos naturales</a:t>
            </a:r>
            <a:endParaRPr lang="es-GT" sz="32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Marcador de contenido 2">
            <a:extLst>
              <a:ext uri="{FF2B5EF4-FFF2-40B4-BE49-F238E27FC236}">
                <a16:creationId xmlns:a16="http://schemas.microsoft.com/office/drawing/2014/main" id="{36AAC6BE-9348-40DC-B6F4-40CDEE2E7C99}"/>
              </a:ext>
            </a:extLst>
          </p:cNvPr>
          <p:cNvSpPr>
            <a:spLocks noGrp="1"/>
          </p:cNvSpPr>
          <p:nvPr>
            <p:ph idx="1"/>
          </p:nvPr>
        </p:nvSpPr>
        <p:spPr>
          <a:xfrm>
            <a:off x="329437" y="1456613"/>
            <a:ext cx="3342232" cy="4808403"/>
          </a:xfrm>
        </p:spPr>
        <p:txBody>
          <a:bodyPr>
            <a:normAutofit lnSpcReduction="10000"/>
          </a:bodyPr>
          <a:lstStyle/>
          <a:p>
            <a:pPr marL="0" marR="31115" indent="0" algn="just">
              <a:buNone/>
            </a:pPr>
            <a:r>
              <a:rPr lang="es-MX" sz="2100" dirty="0">
                <a:latin typeface="Times New Roman" panose="02020603050405020304" pitchFamily="18" charset="0"/>
                <a:cs typeface="Times New Roman" panose="02020603050405020304" pitchFamily="18" charset="0"/>
              </a:rPr>
              <a:t>Entre septiembre 2019 – julio 2020 los principales fenómenos naturales que causaron desastres fueron las tormentas tropicales Amanda y Cristóbal entre mayo y junio 2020. </a:t>
            </a:r>
          </a:p>
          <a:p>
            <a:pPr marL="0" marR="31115" indent="0" algn="just">
              <a:buNone/>
            </a:pPr>
            <a:r>
              <a:rPr lang="es-MX" sz="2100" dirty="0">
                <a:latin typeface="Times New Roman" panose="02020603050405020304" pitchFamily="18" charset="0"/>
                <a:cs typeface="Times New Roman" panose="02020603050405020304" pitchFamily="18" charset="0"/>
              </a:rPr>
              <a:t>Las tormentas ocasionaron lluvias excesivas, fuertes vientos inundaciones y deslizamientos de tierra que afectaron colectivamente a más de 394,000 personas al 4 de junio, dejando a 881 personas sin hogar y causando dos muertes. </a:t>
            </a:r>
          </a:p>
          <a:p>
            <a:pPr marL="0" marR="31115" indent="0" algn="just">
              <a:buNone/>
            </a:pPr>
            <a:endParaRPr lang="es-ES" sz="22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66B30625-35E3-412B-ADD2-ACBBF2CF0E86}"/>
              </a:ext>
            </a:extLst>
          </p:cNvPr>
          <p:cNvPicPr>
            <a:picLocks noChangeAspect="1"/>
          </p:cNvPicPr>
          <p:nvPr/>
        </p:nvPicPr>
        <p:blipFill rotWithShape="1">
          <a:blip r:embed="rId2"/>
          <a:srcRect l="17852" t="25598" r="16033" b="7080"/>
          <a:stretch/>
        </p:blipFill>
        <p:spPr>
          <a:xfrm>
            <a:off x="3899916" y="1553447"/>
            <a:ext cx="8060788" cy="4614733"/>
          </a:xfrm>
          <a:prstGeom prst="rect">
            <a:avLst/>
          </a:prstGeom>
        </p:spPr>
      </p:pic>
    </p:spTree>
    <p:extLst>
      <p:ext uri="{BB962C8B-B14F-4D97-AF65-F5344CB8AC3E}">
        <p14:creationId xmlns:p14="http://schemas.microsoft.com/office/powerpoint/2010/main" val="195474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F62AB-911C-4482-89CA-6D119A2C995F}"/>
              </a:ext>
            </a:extLst>
          </p:cNvPr>
          <p:cNvSpPr>
            <a:spLocks noGrp="1"/>
          </p:cNvSpPr>
          <p:nvPr>
            <p:ph type="title"/>
          </p:nvPr>
        </p:nvSpPr>
        <p:spPr>
          <a:xfrm>
            <a:off x="493644" y="259107"/>
            <a:ext cx="10515600" cy="1325563"/>
          </a:xfrm>
        </p:spPr>
        <p:txBody>
          <a:bodyPr>
            <a:normAutofit/>
          </a:bodyPr>
          <a:lstStyle/>
          <a:p>
            <a:r>
              <a:rPr lang="es-ES_tradnl" sz="3200" b="1" dirty="0">
                <a:latin typeface="Times New Roman" panose="02020603050405020304" pitchFamily="18" charset="0"/>
                <a:cs typeface="Times New Roman" panose="02020603050405020304" pitchFamily="18" charset="0"/>
              </a:rPr>
              <a:t>Estrategia Financiera Ante el Riesgo de Desastres</a:t>
            </a:r>
            <a:br>
              <a:rPr lang="es-GT" b="1" u="sng" dirty="0"/>
            </a:br>
            <a:endParaRPr lang="es-GT" dirty="0"/>
          </a:p>
        </p:txBody>
      </p:sp>
      <p:sp>
        <p:nvSpPr>
          <p:cNvPr id="3" name="Marcador de contenido 2">
            <a:extLst>
              <a:ext uri="{FF2B5EF4-FFF2-40B4-BE49-F238E27FC236}">
                <a16:creationId xmlns:a16="http://schemas.microsoft.com/office/drawing/2014/main" id="{7F35546B-DE5C-4C8A-9C7B-6C3084AEC6B4}"/>
              </a:ext>
            </a:extLst>
          </p:cNvPr>
          <p:cNvSpPr>
            <a:spLocks noGrp="1"/>
          </p:cNvSpPr>
          <p:nvPr>
            <p:ph idx="1"/>
          </p:nvPr>
        </p:nvSpPr>
        <p:spPr>
          <a:xfrm>
            <a:off x="321365" y="1149764"/>
            <a:ext cx="10889974" cy="5542584"/>
          </a:xfrm>
        </p:spPr>
        <p:txBody>
          <a:bodyPr>
            <a:normAutofit/>
          </a:bodyPr>
          <a:lstStyle/>
          <a:p>
            <a:pPr marL="0" indent="0" algn="just">
              <a:buNone/>
            </a:pPr>
            <a:r>
              <a:rPr lang="es-MX" sz="2000" dirty="0">
                <a:latin typeface="Times New Roman" panose="02020603050405020304" pitchFamily="18" charset="0"/>
                <a:cs typeface="Times New Roman" panose="02020603050405020304" pitchFamily="18" charset="0"/>
              </a:rPr>
              <a:t>Desde abril de 2018 el MINFIN desarrolla la Estrategia Financiera Ante el Riesgo de Desastres. Para el ejercicio fiscal 2019, los avances de la estrategia consistieron en la contratación de instrumentos de transferencia de riesgo: una cobertura de seguro paramétrico contra exceso de lluvias con el Fondo de Seguro contra Riesgo de Catástrofe del Caribe (CCRIF-SPC) y una segunda línea de crédito contingente con desembolso diferido ante catástrofes (CAT-DDO) con el Banco Mundial.</a:t>
            </a:r>
          </a:p>
          <a:p>
            <a:pPr marL="0" indent="0" algn="just">
              <a:buNone/>
            </a:pPr>
            <a:endParaRPr lang="es-MX" sz="2000" dirty="0">
              <a:latin typeface="Times New Roman" panose="02020603050405020304" pitchFamily="18" charset="0"/>
              <a:cs typeface="Times New Roman" panose="02020603050405020304" pitchFamily="18" charset="0"/>
            </a:endParaRPr>
          </a:p>
          <a:p>
            <a:pPr algn="just"/>
            <a:r>
              <a:rPr lang="es-ES" sz="2000" dirty="0">
                <a:latin typeface="Times New Roman" panose="02020603050405020304" pitchFamily="18" charset="0"/>
                <a:cs typeface="Times New Roman" panose="02020603050405020304" pitchFamily="18" charset="0"/>
              </a:rPr>
              <a:t>El impacto de  la Tormenta Tropical Amanda y la Tormenta Tropical Cristóbal generó un pago por US$3.6 millones.  Este pago representa una relación de 7 a 1 respecto de los beneficios recibidos en función del costo de la prima pagada por el Gobierno de Guatemala a CCRIF para la cobertura del período julio 2019-junio 2020. y los recursos podrán ser utilizados para reactivar la economía en los lugares más afectados por esas tormentas.</a:t>
            </a:r>
            <a:endParaRPr lang="es-GT" sz="2000" dirty="0">
              <a:latin typeface="Times New Roman" panose="02020603050405020304" pitchFamily="18" charset="0"/>
              <a:cs typeface="Times New Roman" panose="02020603050405020304" pitchFamily="18" charset="0"/>
            </a:endParaRPr>
          </a:p>
          <a:p>
            <a:endParaRPr lang="es-GT" sz="2000" dirty="0">
              <a:latin typeface="Times New Roman" panose="02020603050405020304" pitchFamily="18" charset="0"/>
              <a:cs typeface="Times New Roman" panose="02020603050405020304" pitchFamily="18" charset="0"/>
            </a:endParaRPr>
          </a:p>
          <a:p>
            <a:pPr algn="just"/>
            <a:r>
              <a:rPr lang="es-ES_tradnl" sz="2000" dirty="0">
                <a:latin typeface="Times New Roman" panose="02020603050405020304" pitchFamily="18" charset="0"/>
                <a:cs typeface="Times New Roman" panose="02020603050405020304" pitchFamily="18" charset="0"/>
              </a:rPr>
              <a:t>Para el período julio 2020-junio 2021 se negoció la renovación de la póliza contratada ampliando la cobertura sin costo adicional, derivado de la emergencia suscitada por la pandemia de COVID-19. Para este período el país tendrá una cobertura mínima por US$750,000 y máxima de US$7 millones.</a:t>
            </a:r>
            <a:endParaRPr lang="es-G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713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F62AB-911C-4482-89CA-6D119A2C995F}"/>
              </a:ext>
            </a:extLst>
          </p:cNvPr>
          <p:cNvSpPr>
            <a:spLocks noGrp="1"/>
          </p:cNvSpPr>
          <p:nvPr>
            <p:ph type="title"/>
          </p:nvPr>
        </p:nvSpPr>
        <p:spPr>
          <a:xfrm>
            <a:off x="508552" y="486982"/>
            <a:ext cx="10515600" cy="1325563"/>
          </a:xfrm>
        </p:spPr>
        <p:txBody>
          <a:bodyPr>
            <a:normAutofit fontScale="90000"/>
          </a:bodyPr>
          <a:lstStyle/>
          <a:p>
            <a:r>
              <a:rPr lang="es-ES_tradnl" sz="3600" b="1" dirty="0">
                <a:latin typeface="Times New Roman" panose="02020603050405020304" pitchFamily="18" charset="0"/>
                <a:cs typeface="Times New Roman" panose="02020603050405020304" pitchFamily="18" charset="0"/>
              </a:rPr>
              <a:t>Préstamo con desembolso diferido ante catástrofes</a:t>
            </a:r>
            <a:br>
              <a:rPr lang="es-GT" b="1" u="sng" dirty="0"/>
            </a:br>
            <a:br>
              <a:rPr lang="es-GT" b="1" u="sng" dirty="0"/>
            </a:br>
            <a:endParaRPr lang="es-GT" dirty="0"/>
          </a:p>
        </p:txBody>
      </p:sp>
      <p:sp>
        <p:nvSpPr>
          <p:cNvPr id="3" name="Marcador de contenido 2">
            <a:extLst>
              <a:ext uri="{FF2B5EF4-FFF2-40B4-BE49-F238E27FC236}">
                <a16:creationId xmlns:a16="http://schemas.microsoft.com/office/drawing/2014/main" id="{7F35546B-DE5C-4C8A-9C7B-6C3084AEC6B4}"/>
              </a:ext>
            </a:extLst>
          </p:cNvPr>
          <p:cNvSpPr>
            <a:spLocks noGrp="1"/>
          </p:cNvSpPr>
          <p:nvPr>
            <p:ph idx="1"/>
          </p:nvPr>
        </p:nvSpPr>
        <p:spPr>
          <a:xfrm>
            <a:off x="294860" y="990738"/>
            <a:ext cx="11261035" cy="5542584"/>
          </a:xfrm>
        </p:spPr>
        <p:txBody>
          <a:bodyPr>
            <a:normAutofit/>
          </a:bodyPr>
          <a:lstStyle/>
          <a:p>
            <a:pPr marL="0" indent="0" algn="just">
              <a:lnSpc>
                <a:spcPct val="110000"/>
              </a:lnSpc>
              <a:buFont typeface="Arial" panose="020B0604020202020204" pitchFamily="34" charset="0"/>
              <a:buNone/>
            </a:pPr>
            <a:r>
              <a:rPr lang="es-ES" sz="2000" dirty="0">
                <a:latin typeface="Times New Roman" panose="02020603050405020304" pitchFamily="18" charset="0"/>
                <a:cs typeface="Times New Roman" panose="02020603050405020304" pitchFamily="18" charset="0"/>
              </a:rPr>
              <a:t>Como parte de los instrumentos financieros que contempla la implementación de la Estrategia Financiera Ante el Riesgo de Desastre, se negoció El Segundo Préstamo para políticas de desarrollo para la gestión de riesgos de desastres por un monto de US$200 millones. Cuenta con la opción de desembolso diferido ante catástrofes (CAT DDO) y su activación y desembolso dependen únicamente de una declaratoria oficial de calamidad pública por parte del Estado de Guatemala. </a:t>
            </a:r>
          </a:p>
          <a:p>
            <a:pPr algn="just">
              <a:lnSpc>
                <a:spcPct val="110000"/>
              </a:lnSpc>
            </a:pPr>
            <a:r>
              <a:rPr lang="es-ES" sz="2100" dirty="0">
                <a:latin typeface="Times New Roman" panose="02020603050405020304" pitchFamily="18" charset="0"/>
                <a:cs typeface="Times New Roman" panose="02020603050405020304" pitchFamily="18" charset="0"/>
              </a:rPr>
              <a:t>El préstamo tiene como objetivo aumentar la capacidad del Estado de Guatemala para movilizar recursos rápidamente luego de eventos naturales adversos o de emergencias de salud y para apoyar la modernización del marco legal e institucional del país para gestionar riesgos de desastres y climáticos.</a:t>
            </a:r>
            <a:endParaRPr lang="es-GT" sz="2100" dirty="0">
              <a:latin typeface="Times New Roman" panose="02020603050405020304" pitchFamily="18" charset="0"/>
              <a:cs typeface="Times New Roman" panose="02020603050405020304" pitchFamily="18" charset="0"/>
            </a:endParaRPr>
          </a:p>
          <a:p>
            <a:pPr algn="just">
              <a:lnSpc>
                <a:spcPct val="110000"/>
              </a:lnSpc>
            </a:pPr>
            <a:r>
              <a:rPr lang="es-ES" sz="2000" dirty="0">
                <a:latin typeface="Times New Roman" panose="02020603050405020304" pitchFamily="18" charset="0"/>
                <a:cs typeface="Times New Roman" panose="02020603050405020304" pitchFamily="18" charset="0"/>
              </a:rPr>
              <a:t>Ofrece recursos financieros inmediatos para actividades de respuesta y recuperación luego de eventos de alto impacto como terremotos, erupciones volcánicas, inundaciones y huracanes, o emergencias de salud como brotes de enfermedades contagiosas. </a:t>
            </a:r>
            <a:endParaRPr lang="es-GT" sz="2000" dirty="0">
              <a:latin typeface="Times New Roman" panose="02020603050405020304" pitchFamily="18" charset="0"/>
              <a:cs typeface="Times New Roman" panose="02020603050405020304" pitchFamily="18" charset="0"/>
            </a:endParaRPr>
          </a:p>
          <a:p>
            <a:pPr algn="just">
              <a:lnSpc>
                <a:spcPct val="110000"/>
              </a:lnSpc>
            </a:pPr>
            <a:r>
              <a:rPr lang="es-ES" sz="2000" dirty="0">
                <a:latin typeface="Times New Roman" panose="02020603050405020304" pitchFamily="18" charset="0"/>
                <a:cs typeface="Times New Roman" panose="02020603050405020304" pitchFamily="18" charset="0"/>
              </a:rPr>
              <a:t>Fue aprobado en el Decreto Número 10-2020, y activado mediante la declaratoria del Estado de Calamidad Pública por medio del Acuerdo Gubernativo 5-2020.</a:t>
            </a:r>
            <a:endParaRPr lang="es-GT"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7677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3AE7C8-E0EC-46C0-AB88-67456EA84312}"/>
              </a:ext>
            </a:extLst>
          </p:cNvPr>
          <p:cNvSpPr>
            <a:spLocks noGrp="1"/>
          </p:cNvSpPr>
          <p:nvPr>
            <p:ph type="title"/>
          </p:nvPr>
        </p:nvSpPr>
        <p:spPr>
          <a:xfrm>
            <a:off x="838200" y="2766218"/>
            <a:ext cx="10515600" cy="1325563"/>
          </a:xfrm>
        </p:spPr>
        <p:txBody>
          <a:bodyPr/>
          <a:lstStyle/>
          <a:p>
            <a:pPr algn="ctr"/>
            <a:r>
              <a:rPr lang="es-GT" b="1" dirty="0">
                <a:latin typeface="Times New Roman" panose="02020603050405020304" pitchFamily="18" charset="0"/>
                <a:cs typeface="Times New Roman" panose="02020603050405020304" pitchFamily="18" charset="0"/>
              </a:rPr>
              <a:t>Riesgos Macroeconómicos</a:t>
            </a:r>
          </a:p>
        </p:txBody>
      </p:sp>
    </p:spTree>
    <p:extLst>
      <p:ext uri="{BB962C8B-B14F-4D97-AF65-F5344CB8AC3E}">
        <p14:creationId xmlns:p14="http://schemas.microsoft.com/office/powerpoint/2010/main" val="601119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836675" y="6386"/>
            <a:ext cx="10515600" cy="1306443"/>
          </a:xfrm>
        </p:spPr>
        <p:txBody>
          <a:bodyPr>
            <a:normAutofit/>
          </a:bodyPr>
          <a:lstStyle/>
          <a:p>
            <a:r>
              <a:rPr lang="es-ES_tradnl" sz="3200" b="1" dirty="0">
                <a:latin typeface="Times New Roman" panose="02020603050405020304" pitchFamily="18" charset="0"/>
                <a:cs typeface="Times New Roman" panose="02020603050405020304" pitchFamily="18" charset="0"/>
              </a:rPr>
              <a:t>Desviaciones en los pronósticos en la economía mundial</a:t>
            </a:r>
            <a:endParaRPr lang="es-GT" sz="3200" b="1"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36AAC6BE-9348-40DC-B6F4-40CDEE2E7C99}"/>
              </a:ext>
            </a:extLst>
          </p:cNvPr>
          <p:cNvSpPr>
            <a:spLocks noGrp="1"/>
          </p:cNvSpPr>
          <p:nvPr>
            <p:ph idx="1"/>
          </p:nvPr>
        </p:nvSpPr>
        <p:spPr>
          <a:xfrm>
            <a:off x="440370" y="1512883"/>
            <a:ext cx="3631096" cy="4808403"/>
          </a:xfrm>
        </p:spPr>
        <p:txBody>
          <a:bodyPr>
            <a:normAutofit/>
          </a:bodyPr>
          <a:lstStyle/>
          <a:p>
            <a:pPr marL="0" indent="0" algn="just">
              <a:buNone/>
            </a:pPr>
            <a:r>
              <a:rPr lang="es-ES_tradnl" sz="2000" dirty="0">
                <a:latin typeface="Times New Roman" panose="02020603050405020304" pitchFamily="18" charset="0"/>
                <a:cs typeface="Times New Roman" panose="02020603050405020304" pitchFamily="18" charset="0"/>
              </a:rPr>
              <a:t>Para las economías emergentes se estimaba antes de la propagación de la pandemia un crecimiento de 4.4%, en abril de 2020 la estimación se redujo a         -1.0% y en junio a -3.0%, deteriorándose las perspectivas económicas para estas economías en 7.4% en total. </a:t>
            </a:r>
          </a:p>
          <a:p>
            <a:pPr marL="0" indent="0" algn="just">
              <a:buNone/>
            </a:pPr>
            <a:r>
              <a:rPr lang="es-ES_tradnl" sz="2000" dirty="0">
                <a:latin typeface="Times New Roman" panose="02020603050405020304" pitchFamily="18" charset="0"/>
                <a:cs typeface="Times New Roman" panose="02020603050405020304" pitchFamily="18" charset="0"/>
              </a:rPr>
              <a:t>Para Estados Unidos de América se estimó en junio de 2020 un decrecimiento de 8.0%; disminuyendo 9.6 puntos porcentuales respecto de enero de 2020.</a:t>
            </a:r>
            <a:endParaRPr lang="es-GT" sz="20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987D720C-DC07-40CA-BD80-A4599062D711}"/>
              </a:ext>
            </a:extLst>
          </p:cNvPr>
          <p:cNvPicPr>
            <a:picLocks noChangeAspect="1"/>
          </p:cNvPicPr>
          <p:nvPr/>
        </p:nvPicPr>
        <p:blipFill rotWithShape="1">
          <a:blip r:embed="rId2"/>
          <a:srcRect l="15021" r="11954"/>
          <a:stretch/>
        </p:blipFill>
        <p:spPr>
          <a:xfrm>
            <a:off x="4373217" y="1497495"/>
            <a:ext cx="7513983" cy="4995379"/>
          </a:xfrm>
          <a:prstGeom prst="rect">
            <a:avLst/>
          </a:prstGeom>
        </p:spPr>
      </p:pic>
      <p:sp>
        <p:nvSpPr>
          <p:cNvPr id="5" name="Rectángulo 4">
            <a:extLst>
              <a:ext uri="{FF2B5EF4-FFF2-40B4-BE49-F238E27FC236}">
                <a16:creationId xmlns:a16="http://schemas.microsoft.com/office/drawing/2014/main" id="{CF0D8CD0-634E-4F77-AE10-9B67611FBE9A}"/>
              </a:ext>
            </a:extLst>
          </p:cNvPr>
          <p:cNvSpPr/>
          <p:nvPr/>
        </p:nvSpPr>
        <p:spPr>
          <a:xfrm>
            <a:off x="5439930" y="1312829"/>
            <a:ext cx="5668924" cy="400110"/>
          </a:xfrm>
          <a:prstGeom prst="rect">
            <a:avLst/>
          </a:prstGeom>
        </p:spPr>
        <p:txBody>
          <a:bodyPr wrap="none">
            <a:spAutoFit/>
          </a:bodyPr>
          <a:lstStyle/>
          <a:p>
            <a:r>
              <a:rPr lang="es-ES_tradnl" sz="2000" b="1" dirty="0">
                <a:latin typeface="Times New Roman" panose="02020603050405020304" pitchFamily="18" charset="0"/>
                <a:ea typeface="Times New Roman" panose="02020603050405020304" pitchFamily="18" charset="0"/>
              </a:rPr>
              <a:t>Proyección de crecimiento económico para el 2020</a:t>
            </a:r>
            <a:endParaRPr lang="es-GT" sz="2000" b="1" dirty="0"/>
          </a:p>
        </p:txBody>
      </p:sp>
    </p:spTree>
    <p:extLst>
      <p:ext uri="{BB962C8B-B14F-4D97-AF65-F5344CB8AC3E}">
        <p14:creationId xmlns:p14="http://schemas.microsoft.com/office/powerpoint/2010/main" val="2496182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836675" y="32367"/>
            <a:ext cx="10515600" cy="1306443"/>
          </a:xfrm>
        </p:spPr>
        <p:txBody>
          <a:bodyPr>
            <a:normAutofit/>
          </a:bodyPr>
          <a:lstStyle/>
          <a:p>
            <a:r>
              <a:rPr lang="es-ES_tradnl" sz="3200" b="1" dirty="0">
                <a:latin typeface="Times New Roman" panose="02020603050405020304" pitchFamily="18" charset="0"/>
                <a:cs typeface="Times New Roman" panose="02020603050405020304" pitchFamily="18" charset="0"/>
              </a:rPr>
              <a:t>Volatilidad en los precios de las materias primas</a:t>
            </a:r>
            <a:endParaRPr lang="es-GT" sz="3200" b="1"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36AAC6BE-9348-40DC-B6F4-40CDEE2E7C99}"/>
              </a:ext>
            </a:extLst>
          </p:cNvPr>
          <p:cNvSpPr>
            <a:spLocks noGrp="1"/>
          </p:cNvSpPr>
          <p:nvPr>
            <p:ph idx="1"/>
          </p:nvPr>
        </p:nvSpPr>
        <p:spPr>
          <a:xfrm>
            <a:off x="256042" y="1338810"/>
            <a:ext cx="3815424" cy="5154064"/>
          </a:xfrm>
        </p:spPr>
        <p:txBody>
          <a:bodyPr>
            <a:normAutofit lnSpcReduction="10000"/>
          </a:bodyPr>
          <a:lstStyle/>
          <a:p>
            <a:pPr marL="0" indent="0" algn="just">
              <a:buNone/>
            </a:pPr>
            <a:r>
              <a:rPr lang="es-MX" sz="2000" dirty="0">
                <a:latin typeface="Times New Roman" panose="02020603050405020304" pitchFamily="18" charset="0"/>
                <a:cs typeface="Times New Roman" panose="02020603050405020304" pitchFamily="18" charset="0"/>
              </a:rPr>
              <a:t>El Banco mundial revisó a la baja en abril de 2020 los índices de precios de los </a:t>
            </a:r>
            <a:r>
              <a:rPr lang="es-MX" sz="2000" dirty="0" err="1">
                <a:latin typeface="Times New Roman" panose="02020603050405020304" pitchFamily="18" charset="0"/>
                <a:cs typeface="Times New Roman" panose="02020603050405020304" pitchFamily="18" charset="0"/>
              </a:rPr>
              <a:t>commodities</a:t>
            </a:r>
            <a:r>
              <a:rPr lang="es-MX" sz="2000" dirty="0">
                <a:latin typeface="Times New Roman" panose="02020603050405020304" pitchFamily="18" charset="0"/>
                <a:cs typeface="Times New Roman" panose="02020603050405020304" pitchFamily="18" charset="0"/>
              </a:rPr>
              <a:t> realizados en octubre de 2020, para los de energía el índice de precios disminuyo 26.7 puntos porcentuales, para los metales y minerales la reducción fue de 9.1 puntos porcentuales. </a:t>
            </a:r>
          </a:p>
          <a:p>
            <a:pPr marL="0" indent="0" algn="just">
              <a:buNone/>
            </a:pPr>
            <a:r>
              <a:rPr lang="es-MX" sz="2000" dirty="0">
                <a:latin typeface="Times New Roman" panose="02020603050405020304" pitchFamily="18" charset="0"/>
                <a:cs typeface="Times New Roman" panose="02020603050405020304" pitchFamily="18" charset="0"/>
              </a:rPr>
              <a:t>En agricultura la reducción fue de 0.7 puntos porcentuales, debido a que estos productos tienen una menor elasticidad con respecto al ingreso. </a:t>
            </a:r>
          </a:p>
          <a:p>
            <a:pPr marL="0" indent="0" algn="just">
              <a:buNone/>
            </a:pPr>
            <a:r>
              <a:rPr lang="es-MX" sz="2000" dirty="0">
                <a:latin typeface="Times New Roman" panose="02020603050405020304" pitchFamily="18" charset="0"/>
                <a:cs typeface="Times New Roman" panose="02020603050405020304" pitchFamily="18" charset="0"/>
              </a:rPr>
              <a:t>Los metales preciosos tuvieron un aumento en su índice de 8.1 puntos porcentuales esto debido a que los inversionistas ven a estos productos como una inversión segura.</a:t>
            </a:r>
            <a:endParaRPr lang="es-GT" sz="2000" dirty="0">
              <a:latin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CF0D8CD0-634E-4F77-AE10-9B67611FBE9A}"/>
              </a:ext>
            </a:extLst>
          </p:cNvPr>
          <p:cNvSpPr/>
          <p:nvPr/>
        </p:nvSpPr>
        <p:spPr>
          <a:xfrm>
            <a:off x="5439930" y="1312829"/>
            <a:ext cx="5550109" cy="400110"/>
          </a:xfrm>
          <a:prstGeom prst="rect">
            <a:avLst/>
          </a:prstGeom>
        </p:spPr>
        <p:txBody>
          <a:bodyPr wrap="none">
            <a:spAutoFit/>
          </a:bodyPr>
          <a:lstStyle/>
          <a:p>
            <a:r>
              <a:rPr lang="es-ES_tradnl" sz="2000" b="1" dirty="0">
                <a:latin typeface="Times New Roman" panose="02020603050405020304" pitchFamily="18" charset="0"/>
              </a:rPr>
              <a:t>Revisión de los índices de precios de </a:t>
            </a:r>
            <a:r>
              <a:rPr lang="es-ES_tradnl" sz="2000" b="1" dirty="0" err="1">
                <a:latin typeface="Times New Roman" panose="02020603050405020304" pitchFamily="18" charset="0"/>
              </a:rPr>
              <a:t>commodities</a:t>
            </a:r>
            <a:endParaRPr lang="es-GT" sz="2000" b="1" dirty="0">
              <a:latin typeface="Times New Roman" panose="02020603050405020304" pitchFamily="18" charset="0"/>
            </a:endParaRPr>
          </a:p>
        </p:txBody>
      </p:sp>
      <p:pic>
        <p:nvPicPr>
          <p:cNvPr id="6" name="Imagen 5">
            <a:extLst>
              <a:ext uri="{FF2B5EF4-FFF2-40B4-BE49-F238E27FC236}">
                <a16:creationId xmlns:a16="http://schemas.microsoft.com/office/drawing/2014/main" id="{58569914-6EF0-4C25-8637-63A36DFEC86C}"/>
              </a:ext>
            </a:extLst>
          </p:cNvPr>
          <p:cNvPicPr>
            <a:picLocks noChangeAspect="1"/>
          </p:cNvPicPr>
          <p:nvPr/>
        </p:nvPicPr>
        <p:blipFill>
          <a:blip r:embed="rId2"/>
          <a:stretch>
            <a:fillRect/>
          </a:stretch>
        </p:blipFill>
        <p:spPr>
          <a:xfrm>
            <a:off x="5370623" y="2040834"/>
            <a:ext cx="5595097" cy="3710609"/>
          </a:xfrm>
          <a:prstGeom prst="rect">
            <a:avLst/>
          </a:prstGeom>
        </p:spPr>
      </p:pic>
    </p:spTree>
    <p:extLst>
      <p:ext uri="{BB962C8B-B14F-4D97-AF65-F5344CB8AC3E}">
        <p14:creationId xmlns:p14="http://schemas.microsoft.com/office/powerpoint/2010/main" val="87440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836675" y="-40861"/>
            <a:ext cx="10515600" cy="1306443"/>
          </a:xfrm>
        </p:spPr>
        <p:txBody>
          <a:bodyPr>
            <a:normAutofit/>
          </a:bodyPr>
          <a:lstStyle/>
          <a:p>
            <a:r>
              <a:rPr lang="es-ES_tradnl" sz="3200" b="1" dirty="0">
                <a:latin typeface="Times New Roman" panose="02020603050405020304" pitchFamily="18" charset="0"/>
                <a:cs typeface="Times New Roman" panose="02020603050405020304" pitchFamily="18" charset="0"/>
              </a:rPr>
              <a:t>Alta volatilidad en los mercados financieros</a:t>
            </a:r>
            <a:endParaRPr lang="es-GT" sz="3200" b="1"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36AAC6BE-9348-40DC-B6F4-40CDEE2E7C99}"/>
              </a:ext>
            </a:extLst>
          </p:cNvPr>
          <p:cNvSpPr>
            <a:spLocks noGrp="1"/>
          </p:cNvSpPr>
          <p:nvPr>
            <p:ph idx="1"/>
          </p:nvPr>
        </p:nvSpPr>
        <p:spPr>
          <a:xfrm>
            <a:off x="256042" y="1338810"/>
            <a:ext cx="3815424" cy="5519190"/>
          </a:xfrm>
        </p:spPr>
        <p:txBody>
          <a:bodyPr>
            <a:normAutofit fontScale="70000" lnSpcReduction="20000"/>
          </a:bodyPr>
          <a:lstStyle/>
          <a:p>
            <a:pPr marL="0" indent="0" algn="just">
              <a:buNone/>
            </a:pPr>
            <a:r>
              <a:rPr lang="es-MX" dirty="0">
                <a:latin typeface="Times New Roman" panose="02020603050405020304" pitchFamily="18" charset="0"/>
                <a:cs typeface="Times New Roman" panose="02020603050405020304" pitchFamily="18" charset="0"/>
              </a:rPr>
              <a:t>El índice VIX mide la volatilidad del </a:t>
            </a:r>
            <a:r>
              <a:rPr lang="es-ES_tradnl" dirty="0">
                <a:latin typeface="Times New Roman" panose="02020603050405020304" pitchFamily="18" charset="0"/>
                <a:cs typeface="Times New Roman" panose="02020603050405020304" pitchFamily="18" charset="0"/>
              </a:rPr>
              <a:t>índice Standard &amp; </a:t>
            </a:r>
            <a:r>
              <a:rPr lang="es-ES_tradnl" dirty="0" err="1">
                <a:latin typeface="Times New Roman" panose="02020603050405020304" pitchFamily="18" charset="0"/>
                <a:cs typeface="Times New Roman" panose="02020603050405020304" pitchFamily="18" charset="0"/>
              </a:rPr>
              <a:t>Poor´s</a:t>
            </a:r>
            <a:r>
              <a:rPr lang="es-ES_tradnl" dirty="0">
                <a:latin typeface="Times New Roman" panose="02020603050405020304" pitchFamily="18" charset="0"/>
                <a:cs typeface="Times New Roman" panose="02020603050405020304" pitchFamily="18" charset="0"/>
              </a:rPr>
              <a:t> 500, y  el índice VXEEM de los mercados emergentes en marzo 2020, ambos mostraron una volatilidad mayor a la registrada en la crisis financiera del 2008, reflejo de la incertidumbre de los inversionistas y con repercusiones negativas en los precios de los activos financieros y su rendimiento esperado. </a:t>
            </a:r>
          </a:p>
          <a:p>
            <a:pPr marL="0" indent="0" algn="just">
              <a:buNone/>
            </a:pPr>
            <a:r>
              <a:rPr lang="es-ES_tradnl" dirty="0">
                <a:latin typeface="Times New Roman" panose="02020603050405020304" pitchFamily="18" charset="0"/>
                <a:cs typeface="Times New Roman" panose="02020603050405020304" pitchFamily="18" charset="0"/>
              </a:rPr>
              <a:t>En los siguientes meses el índice podría mostrar una menor volatilidad, sin embargo, derivado de nuevas preocupaciones sobre la propagación del COVID-19, una mayor dificultad para remover las restricciones de movilidad entre fronteras o una caída del precio del petróleo podrían aumentar nuevamente la volatilidad en los mercados.</a:t>
            </a:r>
            <a:endParaRPr lang="es-GT" sz="1800" dirty="0">
              <a:latin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CF0D8CD0-634E-4F77-AE10-9B67611FBE9A}"/>
              </a:ext>
            </a:extLst>
          </p:cNvPr>
          <p:cNvSpPr/>
          <p:nvPr/>
        </p:nvSpPr>
        <p:spPr>
          <a:xfrm>
            <a:off x="6672382" y="1312829"/>
            <a:ext cx="2607189" cy="400110"/>
          </a:xfrm>
          <a:prstGeom prst="rect">
            <a:avLst/>
          </a:prstGeom>
        </p:spPr>
        <p:txBody>
          <a:bodyPr wrap="none">
            <a:spAutoFit/>
          </a:bodyPr>
          <a:lstStyle/>
          <a:p>
            <a:r>
              <a:rPr lang="es-ES_tradnl" sz="2000" b="1" dirty="0">
                <a:latin typeface="Times New Roman" panose="02020603050405020304" pitchFamily="18" charset="0"/>
              </a:rPr>
              <a:t>Índice VIX y VXEEM</a:t>
            </a:r>
            <a:endParaRPr lang="es-GT" sz="2000" b="1" dirty="0">
              <a:latin typeface="Times New Roman" panose="02020603050405020304" pitchFamily="18" charset="0"/>
            </a:endParaRPr>
          </a:p>
        </p:txBody>
      </p:sp>
      <p:pic>
        <p:nvPicPr>
          <p:cNvPr id="4" name="Imagen 3">
            <a:extLst>
              <a:ext uri="{FF2B5EF4-FFF2-40B4-BE49-F238E27FC236}">
                <a16:creationId xmlns:a16="http://schemas.microsoft.com/office/drawing/2014/main" id="{CEB6DFE3-8ED9-4141-B35C-D87192411111}"/>
              </a:ext>
            </a:extLst>
          </p:cNvPr>
          <p:cNvPicPr>
            <a:picLocks noChangeAspect="1"/>
          </p:cNvPicPr>
          <p:nvPr/>
        </p:nvPicPr>
        <p:blipFill>
          <a:blip r:embed="rId2"/>
          <a:stretch>
            <a:fillRect/>
          </a:stretch>
        </p:blipFill>
        <p:spPr>
          <a:xfrm>
            <a:off x="4327509" y="1934817"/>
            <a:ext cx="7288695" cy="4253948"/>
          </a:xfrm>
          <a:prstGeom prst="rect">
            <a:avLst/>
          </a:prstGeom>
        </p:spPr>
      </p:pic>
    </p:spTree>
    <p:extLst>
      <p:ext uri="{BB962C8B-B14F-4D97-AF65-F5344CB8AC3E}">
        <p14:creationId xmlns:p14="http://schemas.microsoft.com/office/powerpoint/2010/main" val="229271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836675" y="-18045"/>
            <a:ext cx="10515600" cy="1306443"/>
          </a:xfrm>
        </p:spPr>
        <p:txBody>
          <a:bodyPr>
            <a:normAutofit/>
          </a:bodyPr>
          <a:lstStyle/>
          <a:p>
            <a:pPr lvl="1"/>
            <a:r>
              <a:rPr lang="es-ES_tradnl" sz="3200" b="1" kern="1200" dirty="0">
                <a:solidFill>
                  <a:schemeClr val="tx1"/>
                </a:solidFill>
                <a:latin typeface="Times New Roman" panose="02020603050405020304" pitchFamily="18" charset="0"/>
                <a:ea typeface="+mj-ea"/>
                <a:cs typeface="Times New Roman" panose="02020603050405020304" pitchFamily="18" charset="0"/>
              </a:rPr>
              <a:t>Desviaciones de los pronósticos macroeconómicos</a:t>
            </a:r>
            <a:endParaRPr lang="es-GT" sz="32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Marcador de contenido 2">
            <a:extLst>
              <a:ext uri="{FF2B5EF4-FFF2-40B4-BE49-F238E27FC236}">
                <a16:creationId xmlns:a16="http://schemas.microsoft.com/office/drawing/2014/main" id="{36AAC6BE-9348-40DC-B6F4-40CDEE2E7C99}"/>
              </a:ext>
            </a:extLst>
          </p:cNvPr>
          <p:cNvSpPr>
            <a:spLocks noGrp="1"/>
          </p:cNvSpPr>
          <p:nvPr>
            <p:ph idx="1"/>
          </p:nvPr>
        </p:nvSpPr>
        <p:spPr>
          <a:xfrm>
            <a:off x="256042" y="1338810"/>
            <a:ext cx="3815424" cy="5519190"/>
          </a:xfrm>
        </p:spPr>
        <p:txBody>
          <a:bodyPr>
            <a:normAutofit fontScale="70000" lnSpcReduction="20000"/>
          </a:bodyPr>
          <a:lstStyle/>
          <a:p>
            <a:pPr marL="0" indent="0" algn="just">
              <a:buNone/>
            </a:pPr>
            <a:r>
              <a:rPr lang="es-MX" dirty="0">
                <a:latin typeface="Times New Roman" panose="02020603050405020304" pitchFamily="18" charset="0"/>
                <a:cs typeface="Times New Roman" panose="02020603050405020304" pitchFamily="18" charset="0"/>
              </a:rPr>
              <a:t>El crecimiento económico se pronosticaba en 3.7%, en diciembre de 2019; sin embargo, el rápido deterioro de las condiciones económicas por la pandemia COVID-19 incidió en una revisión a la baja en mayo de 2020 en 4.2 puntos porcentuales y en junio otros 2 puntos porcentuales, de manera que el pronóstico se ubica en -3.5%. </a:t>
            </a:r>
            <a:r>
              <a:rPr lang="es-ES_tradnl" dirty="0">
                <a:latin typeface="Times New Roman" panose="02020603050405020304" pitchFamily="18" charset="0"/>
                <a:cs typeface="Times New Roman" panose="02020603050405020304" pitchFamily="18" charset="0"/>
              </a:rPr>
              <a:t> </a:t>
            </a:r>
          </a:p>
          <a:p>
            <a:pPr marL="0" indent="0" algn="just">
              <a:buNone/>
            </a:pPr>
            <a:endParaRPr lang="es-MX" dirty="0">
              <a:latin typeface="Times New Roman" panose="02020603050405020304" pitchFamily="18" charset="0"/>
              <a:cs typeface="Times New Roman" panose="02020603050405020304" pitchFamily="18" charset="0"/>
            </a:endParaRPr>
          </a:p>
          <a:p>
            <a:pPr marL="0" indent="0" algn="just">
              <a:buNone/>
            </a:pPr>
            <a:r>
              <a:rPr lang="es-MX" dirty="0">
                <a:latin typeface="Times New Roman" panose="02020603050405020304" pitchFamily="18" charset="0"/>
                <a:cs typeface="Times New Roman" panose="02020603050405020304" pitchFamily="18" charset="0"/>
              </a:rPr>
              <a:t>Además, de la disminución de la demanda externa, las materias primas tuvieron una fuerte baja desde marzo de 2020, por lo que para mayo la tasa de crecimiento de las exportaciones se ubicaba en -8% y en junio de 2020 tuvo otra revisión a la baja de 2 puntos porcentuales hasta ubicarse en        -10.0%.</a:t>
            </a:r>
            <a:endParaRPr lang="es-GT" sz="1800" dirty="0">
              <a:latin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CF0D8CD0-634E-4F77-AE10-9B67611FBE9A}"/>
              </a:ext>
            </a:extLst>
          </p:cNvPr>
          <p:cNvSpPr/>
          <p:nvPr/>
        </p:nvSpPr>
        <p:spPr>
          <a:xfrm>
            <a:off x="5558724" y="1338810"/>
            <a:ext cx="1996252" cy="400110"/>
          </a:xfrm>
          <a:prstGeom prst="rect">
            <a:avLst/>
          </a:prstGeom>
        </p:spPr>
        <p:txBody>
          <a:bodyPr wrap="none">
            <a:spAutoFit/>
          </a:bodyPr>
          <a:lstStyle/>
          <a:p>
            <a:r>
              <a:rPr lang="es-ES_tradnl" sz="2000" b="1" dirty="0">
                <a:latin typeface="Times New Roman" panose="02020603050405020304" pitchFamily="18" charset="0"/>
              </a:rPr>
              <a:t>PIB real en 2020</a:t>
            </a:r>
            <a:endParaRPr lang="es-GT" sz="2000" b="1" dirty="0">
              <a:latin typeface="Times New Roman" panose="02020603050405020304" pitchFamily="18" charset="0"/>
            </a:endParaRPr>
          </a:p>
        </p:txBody>
      </p:sp>
      <p:pic>
        <p:nvPicPr>
          <p:cNvPr id="7" name="Imagen 6">
            <a:extLst>
              <a:ext uri="{FF2B5EF4-FFF2-40B4-BE49-F238E27FC236}">
                <a16:creationId xmlns:a16="http://schemas.microsoft.com/office/drawing/2014/main" id="{461477C5-E692-4D41-A1D9-F3AA08A1930F}"/>
              </a:ext>
            </a:extLst>
          </p:cNvPr>
          <p:cNvPicPr>
            <a:picLocks noChangeAspect="1"/>
          </p:cNvPicPr>
          <p:nvPr/>
        </p:nvPicPr>
        <p:blipFill>
          <a:blip r:embed="rId2"/>
          <a:stretch>
            <a:fillRect/>
          </a:stretch>
        </p:blipFill>
        <p:spPr>
          <a:xfrm>
            <a:off x="4327509" y="1719325"/>
            <a:ext cx="4564700" cy="2640366"/>
          </a:xfrm>
          <a:prstGeom prst="rect">
            <a:avLst/>
          </a:prstGeom>
        </p:spPr>
      </p:pic>
      <p:pic>
        <p:nvPicPr>
          <p:cNvPr id="8" name="Imagen 7">
            <a:extLst>
              <a:ext uri="{FF2B5EF4-FFF2-40B4-BE49-F238E27FC236}">
                <a16:creationId xmlns:a16="http://schemas.microsoft.com/office/drawing/2014/main" id="{2761F612-7081-4219-906A-22CBD9B2D082}"/>
              </a:ext>
            </a:extLst>
          </p:cNvPr>
          <p:cNvPicPr>
            <a:picLocks noChangeAspect="1"/>
          </p:cNvPicPr>
          <p:nvPr/>
        </p:nvPicPr>
        <p:blipFill>
          <a:blip r:embed="rId3"/>
          <a:stretch>
            <a:fillRect/>
          </a:stretch>
        </p:blipFill>
        <p:spPr>
          <a:xfrm>
            <a:off x="7624251" y="4312946"/>
            <a:ext cx="4564700" cy="2476712"/>
          </a:xfrm>
          <a:prstGeom prst="rect">
            <a:avLst/>
          </a:prstGeom>
        </p:spPr>
      </p:pic>
      <p:sp>
        <p:nvSpPr>
          <p:cNvPr id="9" name="Rectángulo 8">
            <a:extLst>
              <a:ext uri="{FF2B5EF4-FFF2-40B4-BE49-F238E27FC236}">
                <a16:creationId xmlns:a16="http://schemas.microsoft.com/office/drawing/2014/main" id="{CC7A08FB-2D67-4B6D-9682-B17F937F5ACD}"/>
              </a:ext>
            </a:extLst>
          </p:cNvPr>
          <p:cNvSpPr/>
          <p:nvPr/>
        </p:nvSpPr>
        <p:spPr>
          <a:xfrm>
            <a:off x="8892209" y="4098092"/>
            <a:ext cx="2648482" cy="400110"/>
          </a:xfrm>
          <a:prstGeom prst="rect">
            <a:avLst/>
          </a:prstGeom>
        </p:spPr>
        <p:txBody>
          <a:bodyPr wrap="none">
            <a:spAutoFit/>
          </a:bodyPr>
          <a:lstStyle/>
          <a:p>
            <a:r>
              <a:rPr lang="es-ES_tradnl" sz="2000" b="1" dirty="0">
                <a:latin typeface="Times New Roman" panose="02020603050405020304" pitchFamily="18" charset="0"/>
              </a:rPr>
              <a:t>Exportaciones en 2020</a:t>
            </a:r>
            <a:endParaRPr lang="es-GT" sz="2000" b="1" dirty="0">
              <a:latin typeface="Times New Roman" panose="02020603050405020304" pitchFamily="18" charset="0"/>
            </a:endParaRPr>
          </a:p>
        </p:txBody>
      </p:sp>
    </p:spTree>
    <p:extLst>
      <p:ext uri="{BB962C8B-B14F-4D97-AF65-F5344CB8AC3E}">
        <p14:creationId xmlns:p14="http://schemas.microsoft.com/office/powerpoint/2010/main" val="25156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FD85C73-5ACB-43F0-8D6E-4F11191BEF54}"/>
              </a:ext>
            </a:extLst>
          </p:cNvPr>
          <p:cNvSpPr>
            <a:spLocks noGrp="1"/>
          </p:cNvSpPr>
          <p:nvPr>
            <p:ph type="title"/>
          </p:nvPr>
        </p:nvSpPr>
        <p:spPr>
          <a:xfrm>
            <a:off x="836675" y="-22026"/>
            <a:ext cx="10515600" cy="1306443"/>
          </a:xfrm>
        </p:spPr>
        <p:txBody>
          <a:bodyPr>
            <a:normAutofit/>
          </a:bodyPr>
          <a:lstStyle/>
          <a:p>
            <a:pPr lvl="1"/>
            <a:r>
              <a:rPr lang="es-ES_tradnl" sz="3200" b="1" kern="1200" dirty="0">
                <a:solidFill>
                  <a:schemeClr val="tx1"/>
                </a:solidFill>
                <a:latin typeface="Times New Roman" panose="02020603050405020304" pitchFamily="18" charset="0"/>
                <a:ea typeface="+mj-ea"/>
                <a:cs typeface="Times New Roman" panose="02020603050405020304" pitchFamily="18" charset="0"/>
              </a:rPr>
              <a:t>Desviaciones de los pronósticos fiscales</a:t>
            </a:r>
            <a:endParaRPr lang="es-GT" sz="32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Marcador de contenido 2">
            <a:extLst>
              <a:ext uri="{FF2B5EF4-FFF2-40B4-BE49-F238E27FC236}">
                <a16:creationId xmlns:a16="http://schemas.microsoft.com/office/drawing/2014/main" id="{36AAC6BE-9348-40DC-B6F4-40CDEE2E7C99}"/>
              </a:ext>
            </a:extLst>
          </p:cNvPr>
          <p:cNvSpPr>
            <a:spLocks noGrp="1"/>
          </p:cNvSpPr>
          <p:nvPr>
            <p:ph idx="1"/>
          </p:nvPr>
        </p:nvSpPr>
        <p:spPr>
          <a:xfrm>
            <a:off x="256042" y="1338810"/>
            <a:ext cx="3815424" cy="5519190"/>
          </a:xfrm>
        </p:spPr>
        <p:txBody>
          <a:bodyPr>
            <a:normAutofit fontScale="70000" lnSpcReduction="20000"/>
          </a:bodyPr>
          <a:lstStyle/>
          <a:p>
            <a:pPr marL="0" indent="0" algn="just">
              <a:buNone/>
            </a:pPr>
            <a:r>
              <a:rPr lang="es-ES_tradnl" dirty="0">
                <a:latin typeface="Times New Roman" panose="02020603050405020304" pitchFamily="18" charset="0"/>
                <a:cs typeface="Times New Roman" panose="02020603050405020304" pitchFamily="18" charset="0"/>
              </a:rPr>
              <a:t>Ante la no aprobación del presupuesto 2020, entró en vigor el presupuesto del ejercicio fiscal 2019, </a:t>
            </a:r>
            <a:r>
              <a:rPr lang="es-GT" dirty="0">
                <a:latin typeface="Times New Roman" panose="02020603050405020304" pitchFamily="18" charset="0"/>
                <a:cs typeface="Times New Roman" panose="02020603050405020304" pitchFamily="18" charset="0"/>
              </a:rPr>
              <a:t>sin embargo, a partir de marzo, en </a:t>
            </a:r>
            <a:r>
              <a:rPr lang="es-ES" dirty="0">
                <a:latin typeface="Times New Roman" panose="02020603050405020304" pitchFamily="18" charset="0"/>
                <a:cs typeface="Times New Roman" panose="02020603050405020304" pitchFamily="18" charset="0"/>
              </a:rPr>
              <a:t>atención a la emergencia sanitaria, fue necesario llevar al Congreso de la República una serie de ampliaciones presupuestarias, las cuales responden a la coyuntura de la pandemia, este presupuesto de gasto representa 17.8% del PIB nominal proyectado en junio de 2020 (Q581,664.3 millones).</a:t>
            </a:r>
          </a:p>
          <a:p>
            <a:pPr marL="0" indent="0" algn="just">
              <a:buNone/>
            </a:pPr>
            <a:r>
              <a:rPr lang="es-ES" dirty="0">
                <a:latin typeface="Times New Roman" panose="02020603050405020304" pitchFamily="18" charset="0"/>
                <a:cs typeface="Times New Roman" panose="02020603050405020304" pitchFamily="18" charset="0"/>
              </a:rPr>
              <a:t> En lo que respecta a la ejecución de gasto público, se estima que esta se ubique alrededor de 16.1% del PIB, esto debido a la moderación de los primeros meses del año. Asimismo, se espera que los ingresos fiscales se ubiquen en torno al 10.5%del PIB, por lo que el déficit fiscal se ubicará alrededor de 5.7% del PIB.</a:t>
            </a:r>
            <a:endParaRPr lang="es-GT" dirty="0">
              <a:latin typeface="Times New Roman" panose="02020603050405020304" pitchFamily="18" charset="0"/>
              <a:cs typeface="Times New Roman" panose="02020603050405020304" pitchFamily="18" charset="0"/>
            </a:endParaRPr>
          </a:p>
          <a:p>
            <a:pPr marL="0" indent="0" algn="just">
              <a:buNone/>
            </a:pPr>
            <a:endParaRPr lang="es-MX"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67E9BF7C-0CA0-4A04-BFC0-E6ADFBB66109}"/>
              </a:ext>
            </a:extLst>
          </p:cNvPr>
          <p:cNvPicPr>
            <a:picLocks noChangeAspect="1"/>
          </p:cNvPicPr>
          <p:nvPr/>
        </p:nvPicPr>
        <p:blipFill>
          <a:blip r:embed="rId2"/>
          <a:stretch>
            <a:fillRect/>
          </a:stretch>
        </p:blipFill>
        <p:spPr>
          <a:xfrm>
            <a:off x="8226032" y="1975505"/>
            <a:ext cx="3815424" cy="2906990"/>
          </a:xfrm>
          <a:prstGeom prst="rect">
            <a:avLst/>
          </a:prstGeom>
        </p:spPr>
      </p:pic>
      <p:pic>
        <p:nvPicPr>
          <p:cNvPr id="6" name="Imagen 5">
            <a:extLst>
              <a:ext uri="{FF2B5EF4-FFF2-40B4-BE49-F238E27FC236}">
                <a16:creationId xmlns:a16="http://schemas.microsoft.com/office/drawing/2014/main" id="{7E4C3C3D-8AD6-4135-909F-C0620BDF4D88}"/>
              </a:ext>
            </a:extLst>
          </p:cNvPr>
          <p:cNvPicPr>
            <a:picLocks noChangeAspect="1"/>
          </p:cNvPicPr>
          <p:nvPr/>
        </p:nvPicPr>
        <p:blipFill>
          <a:blip r:embed="rId3"/>
          <a:stretch>
            <a:fillRect/>
          </a:stretch>
        </p:blipFill>
        <p:spPr>
          <a:xfrm>
            <a:off x="4214667" y="3769291"/>
            <a:ext cx="3863869" cy="3111778"/>
          </a:xfrm>
          <a:prstGeom prst="rect">
            <a:avLst/>
          </a:prstGeom>
        </p:spPr>
      </p:pic>
      <p:sp>
        <p:nvSpPr>
          <p:cNvPr id="10" name="Rectángulo 9">
            <a:extLst>
              <a:ext uri="{FF2B5EF4-FFF2-40B4-BE49-F238E27FC236}">
                <a16:creationId xmlns:a16="http://schemas.microsoft.com/office/drawing/2014/main" id="{41FA5BA9-7B72-4821-AB02-D81383BE524C}"/>
              </a:ext>
            </a:extLst>
          </p:cNvPr>
          <p:cNvSpPr/>
          <p:nvPr/>
        </p:nvSpPr>
        <p:spPr>
          <a:xfrm>
            <a:off x="8078536" y="1158834"/>
            <a:ext cx="4056554" cy="707886"/>
          </a:xfrm>
          <a:prstGeom prst="rect">
            <a:avLst/>
          </a:prstGeom>
        </p:spPr>
        <p:txBody>
          <a:bodyPr wrap="square">
            <a:spAutoFit/>
          </a:bodyPr>
          <a:lstStyle/>
          <a:p>
            <a:pPr marR="31115" algn="ctr">
              <a:spcAft>
                <a:spcPts val="0"/>
              </a:spcAft>
            </a:pPr>
            <a:r>
              <a:rPr lang="es-ES_tradnl" sz="2000" b="1" dirty="0">
                <a:latin typeface="Times New Roman" panose="02020603050405020304" pitchFamily="18" charset="0"/>
              </a:rPr>
              <a:t>Desviación entre lo presupuestado y ejecutado de Ingresos y Gastos </a:t>
            </a:r>
            <a:endParaRPr lang="es-GT" sz="2000" b="1" dirty="0">
              <a:latin typeface="Times New Roman" panose="02020603050405020304" pitchFamily="18" charset="0"/>
            </a:endParaRPr>
          </a:p>
        </p:txBody>
      </p:sp>
      <p:sp>
        <p:nvSpPr>
          <p:cNvPr id="12" name="Rectángulo 11">
            <a:extLst>
              <a:ext uri="{FF2B5EF4-FFF2-40B4-BE49-F238E27FC236}">
                <a16:creationId xmlns:a16="http://schemas.microsoft.com/office/drawing/2014/main" id="{965700A8-885D-46B2-97CA-4C18860DF87C}"/>
              </a:ext>
            </a:extLst>
          </p:cNvPr>
          <p:cNvSpPr/>
          <p:nvPr/>
        </p:nvSpPr>
        <p:spPr>
          <a:xfrm>
            <a:off x="4214667" y="3134339"/>
            <a:ext cx="4011365" cy="707886"/>
          </a:xfrm>
          <a:prstGeom prst="rect">
            <a:avLst/>
          </a:prstGeom>
        </p:spPr>
        <p:txBody>
          <a:bodyPr wrap="square">
            <a:spAutoFit/>
          </a:bodyPr>
          <a:lstStyle/>
          <a:p>
            <a:pPr marR="31115" algn="ctr"/>
            <a:r>
              <a:rPr lang="es-ES_tradnl" sz="2000" b="1" dirty="0">
                <a:latin typeface="Times New Roman" panose="02020603050405020304" pitchFamily="18" charset="0"/>
              </a:rPr>
              <a:t>Desviación entre lo presupuestado y ejecutado del déficit fiscal </a:t>
            </a:r>
            <a:endParaRPr lang="es-GT" sz="2000" b="1" dirty="0">
              <a:latin typeface="Times New Roman" panose="02020603050405020304" pitchFamily="18" charset="0"/>
            </a:endParaRPr>
          </a:p>
        </p:txBody>
      </p:sp>
    </p:spTree>
    <p:extLst>
      <p:ext uri="{BB962C8B-B14F-4D97-AF65-F5344CB8AC3E}">
        <p14:creationId xmlns:p14="http://schemas.microsoft.com/office/powerpoint/2010/main" val="2665869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85C73-5ACB-43F0-8D6E-4F11191BEF54}"/>
              </a:ext>
            </a:extLst>
          </p:cNvPr>
          <p:cNvSpPr>
            <a:spLocks noGrp="1"/>
          </p:cNvSpPr>
          <p:nvPr>
            <p:ph type="title" idx="4294967295"/>
          </p:nvPr>
        </p:nvSpPr>
        <p:spPr>
          <a:xfrm>
            <a:off x="0" y="0"/>
            <a:ext cx="8163339" cy="1190625"/>
          </a:xfrm>
        </p:spPr>
        <p:txBody>
          <a:bodyPr>
            <a:normAutofit/>
          </a:bodyPr>
          <a:lstStyle/>
          <a:p>
            <a:pPr lvl="1" algn="ctr"/>
            <a:r>
              <a:rPr lang="es-ES_tradnl" sz="3200" b="1" kern="1200" dirty="0">
                <a:solidFill>
                  <a:schemeClr val="tx1"/>
                </a:solidFill>
                <a:latin typeface="Times New Roman" panose="02020603050405020304" pitchFamily="18" charset="0"/>
                <a:ea typeface="+mj-ea"/>
                <a:cs typeface="Times New Roman" panose="02020603050405020304" pitchFamily="18" charset="0"/>
              </a:rPr>
              <a:t>Riesgos Fiscales de la Deuda Pública</a:t>
            </a:r>
            <a:endParaRPr lang="es-GT" sz="32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3" name="Marcador de contenido 2">
            <a:extLst>
              <a:ext uri="{FF2B5EF4-FFF2-40B4-BE49-F238E27FC236}">
                <a16:creationId xmlns:a16="http://schemas.microsoft.com/office/drawing/2014/main" id="{36AAC6BE-9348-40DC-B6F4-40CDEE2E7C99}"/>
              </a:ext>
            </a:extLst>
          </p:cNvPr>
          <p:cNvSpPr>
            <a:spLocks noGrp="1"/>
          </p:cNvSpPr>
          <p:nvPr>
            <p:ph idx="4294967295"/>
          </p:nvPr>
        </p:nvSpPr>
        <p:spPr>
          <a:xfrm>
            <a:off x="7003774" y="1525567"/>
            <a:ext cx="5029200" cy="3700463"/>
          </a:xfrm>
        </p:spPr>
        <p:txBody>
          <a:bodyPr anchor="ctr">
            <a:normAutofit/>
          </a:bodyPr>
          <a:lstStyle/>
          <a:p>
            <a:pPr marL="0" indent="0" algn="just">
              <a:buClr>
                <a:srgbClr val="F69648"/>
              </a:buClr>
              <a:buNone/>
            </a:pPr>
            <a:r>
              <a:rPr lang="es-MX" sz="1800" dirty="0">
                <a:latin typeface="Times New Roman" panose="02020603050405020304" pitchFamily="18" charset="0"/>
                <a:cs typeface="Times New Roman" panose="02020603050405020304" pitchFamily="18" charset="0"/>
              </a:rPr>
              <a:t>El principal indicador para la sostenibilidad de la deuda, es la relación deuda / PIB, que muestra la capacidad potencial que tiene el país para atender sus obligaciones. Para el 2020 se estima en 32.4% derivado del aumento significativo del déficit fiscal, aunque, aún se encuentra por debajo del </a:t>
            </a:r>
            <a:r>
              <a:rPr lang="es-MX" sz="1800" dirty="0" err="1">
                <a:latin typeface="Times New Roman" panose="02020603050405020304" pitchFamily="18" charset="0"/>
                <a:cs typeface="Times New Roman" panose="02020603050405020304" pitchFamily="18" charset="0"/>
              </a:rPr>
              <a:t>benchmark</a:t>
            </a:r>
            <a:r>
              <a:rPr lang="es-MX" sz="1800" dirty="0">
                <a:latin typeface="Times New Roman" panose="02020603050405020304" pitchFamily="18" charset="0"/>
                <a:cs typeface="Times New Roman" panose="02020603050405020304" pitchFamily="18" charset="0"/>
              </a:rPr>
              <a:t> utilizado para Guatemala (40% del PIB).</a:t>
            </a:r>
          </a:p>
          <a:p>
            <a:pPr marL="0" indent="0" algn="just">
              <a:buClr>
                <a:srgbClr val="F69648"/>
              </a:buClr>
              <a:buNone/>
            </a:pPr>
            <a:endParaRPr lang="es-ES" sz="1800" dirty="0">
              <a:latin typeface="Times New Roman" panose="02020603050405020304" pitchFamily="18" charset="0"/>
              <a:cs typeface="Times New Roman" panose="02020603050405020304" pitchFamily="18" charset="0"/>
            </a:endParaRPr>
          </a:p>
          <a:p>
            <a:pPr marL="0" indent="0" algn="just">
              <a:buClr>
                <a:srgbClr val="F69648"/>
              </a:buClr>
              <a:buNone/>
            </a:pPr>
            <a:r>
              <a:rPr lang="es-GT" sz="1800" dirty="0">
                <a:latin typeface="Times New Roman" panose="02020603050405020304" pitchFamily="18" charset="0"/>
                <a:cs typeface="Times New Roman" panose="02020603050405020304" pitchFamily="18" charset="0"/>
              </a:rPr>
              <a:t>O</a:t>
            </a:r>
            <a:r>
              <a:rPr lang="es-MX" sz="1800" dirty="0" err="1">
                <a:latin typeface="Times New Roman" panose="02020603050405020304" pitchFamily="18" charset="0"/>
                <a:cs typeface="Times New Roman" panose="02020603050405020304" pitchFamily="18" charset="0"/>
              </a:rPr>
              <a:t>tro</a:t>
            </a:r>
            <a:r>
              <a:rPr lang="es-MX" sz="1800" dirty="0">
                <a:latin typeface="Times New Roman" panose="02020603050405020304" pitchFamily="18" charset="0"/>
                <a:cs typeface="Times New Roman" panose="02020603050405020304" pitchFamily="18" charset="0"/>
              </a:rPr>
              <a:t> indicador de solvencia es la relación deuda / Ingresos fiscales, el cual muestra la capacidad efectiva que tiene el gobierno para atender sus compromisos de deuda</a:t>
            </a:r>
            <a:r>
              <a:rPr lang="es-ES" sz="1800" dirty="0">
                <a:latin typeface="Times New Roman" panose="02020603050405020304" pitchFamily="18" charset="0"/>
                <a:cs typeface="Times New Roman" panose="02020603050405020304" pitchFamily="18" charset="0"/>
              </a:rPr>
              <a:t>. </a:t>
            </a:r>
            <a:r>
              <a:rPr lang="es-MX" sz="1800" dirty="0">
                <a:latin typeface="Times New Roman" panose="02020603050405020304" pitchFamily="18" charset="0"/>
                <a:cs typeface="Times New Roman" panose="02020603050405020304" pitchFamily="18" charset="0"/>
              </a:rPr>
              <a:t>Para el 2020 se estima que este se ubique en 308.6%.</a:t>
            </a:r>
            <a:endParaRPr lang="es-GT" sz="1800" dirty="0">
              <a:latin typeface="Times New Roman" panose="02020603050405020304" pitchFamily="18" charset="0"/>
              <a:cs typeface="Times New Roman" panose="02020603050405020304" pitchFamily="18" charset="0"/>
            </a:endParaRPr>
          </a:p>
          <a:p>
            <a:pPr marL="0" indent="0">
              <a:buClr>
                <a:srgbClr val="F69648"/>
              </a:buClr>
              <a:buNone/>
            </a:pPr>
            <a:endParaRPr lang="es-MX" sz="1800" dirty="0">
              <a:latin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735385DB-5795-425E-B478-A65C79A5B4E0}"/>
              </a:ext>
            </a:extLst>
          </p:cNvPr>
          <p:cNvPicPr/>
          <p:nvPr/>
        </p:nvPicPr>
        <p:blipFill rotWithShape="1">
          <a:blip r:embed="rId2"/>
          <a:srcRect r="32865"/>
          <a:stretch/>
        </p:blipFill>
        <p:spPr bwMode="auto">
          <a:xfrm>
            <a:off x="159026" y="1659006"/>
            <a:ext cx="6541477" cy="3159076"/>
          </a:xfrm>
          <a:prstGeom prst="rect">
            <a:avLst/>
          </a:prstGeom>
          <a:ln w="12700">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790518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2517</Words>
  <Application>Microsoft Office PowerPoint</Application>
  <PresentationFormat>Panorámica</PresentationFormat>
  <Paragraphs>129</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Times New Roman</vt:lpstr>
      <vt:lpstr>Tema de Office</vt:lpstr>
      <vt:lpstr>Consideraciones acerca de los riesgos fiscales</vt:lpstr>
      <vt:lpstr>Introducción</vt:lpstr>
      <vt:lpstr>Riesgos Macroeconómicos</vt:lpstr>
      <vt:lpstr>Desviaciones en los pronósticos en la economía mundial</vt:lpstr>
      <vt:lpstr>Volatilidad en los precios de las materias primas</vt:lpstr>
      <vt:lpstr>Alta volatilidad en los mercados financieros</vt:lpstr>
      <vt:lpstr>Desviaciones de los pronósticos macroeconómicos</vt:lpstr>
      <vt:lpstr>Desviaciones de los pronósticos fiscales</vt:lpstr>
      <vt:lpstr>Riesgos Fiscales de la Deuda Pública</vt:lpstr>
      <vt:lpstr>Análisis de Sostenibilidad de la Deuda </vt:lpstr>
      <vt:lpstr>Análisis estocástico de la Deuda Pública  </vt:lpstr>
      <vt:lpstr>Riesgos Fiscales Específicos</vt:lpstr>
      <vt:lpstr>Impactos Económicos y Fiscales de Pandemia Covid-19</vt:lpstr>
      <vt:lpstr>Escenarios Sector Turístico</vt:lpstr>
      <vt:lpstr>Producto Interno Bruto</vt:lpstr>
      <vt:lpstr>Estrategia Financiera para la atención de la Emergencia</vt:lpstr>
      <vt:lpstr>Estrategia Financiera para la atención de la Emergencia</vt:lpstr>
      <vt:lpstr>Fondos y programas como compensadores sociales</vt:lpstr>
      <vt:lpstr>Transparencia y Rendición de Cuentas</vt:lpstr>
      <vt:lpstr>Riesgo de desastres provocados por fenómenos naturales</vt:lpstr>
      <vt:lpstr>Estrategia Financiera Ante el Riesgo de Desastres </vt:lpstr>
      <vt:lpstr>Préstamo con desembolso diferido ante catástrofes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Consideraciones acerca de los riesgos fiscales</dc:title>
  <dc:creator>Fatima Escobar</dc:creator>
  <cp:lastModifiedBy>Jorge Leonel Pérez</cp:lastModifiedBy>
  <cp:revision>16</cp:revision>
  <dcterms:created xsi:type="dcterms:W3CDTF">2020-08-25T15:24:17Z</dcterms:created>
  <dcterms:modified xsi:type="dcterms:W3CDTF">2020-08-25T19:12:37Z</dcterms:modified>
</cp:coreProperties>
</file>